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77" r:id="rId2"/>
    <p:sldId id="258" r:id="rId3"/>
    <p:sldId id="257" r:id="rId4"/>
    <p:sldId id="283" r:id="rId5"/>
    <p:sldId id="281" r:id="rId6"/>
    <p:sldId id="278" r:id="rId7"/>
    <p:sldId id="282" r:id="rId8"/>
    <p:sldId id="272" r:id="rId9"/>
    <p:sldId id="273" r:id="rId10"/>
    <p:sldId id="274" r:id="rId11"/>
    <p:sldId id="280" r:id="rId12"/>
    <p:sldId id="259" r:id="rId13"/>
    <p:sldId id="260" r:id="rId14"/>
    <p:sldId id="262" r:id="rId15"/>
    <p:sldId id="266" r:id="rId16"/>
    <p:sldId id="267" r:id="rId17"/>
    <p:sldId id="268" r:id="rId18"/>
    <p:sldId id="269" r:id="rId19"/>
    <p:sldId id="270" r:id="rId20"/>
    <p:sldId id="271" r:id="rId21"/>
    <p:sldId id="279"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F0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28" autoAdjust="0"/>
    <p:restoredTop sz="60351" autoAdjust="0"/>
  </p:normalViewPr>
  <p:slideViewPr>
    <p:cSldViewPr snapToGrid="0">
      <p:cViewPr varScale="1">
        <p:scale>
          <a:sx n="58" d="100"/>
          <a:sy n="58" d="100"/>
        </p:scale>
        <p:origin x="253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D333B0-1D65-4F3A-9115-6FF792286F14}" type="datetimeFigureOut">
              <a:rPr lang="en-GB" smtClean="0"/>
              <a:t>02/11/2026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E62831-2DF7-4C1C-85F3-C844E7AB4536}" type="slidenum">
              <a:rPr lang="en-GB" smtClean="0"/>
              <a:t>‹#›</a:t>
            </a:fld>
            <a:endParaRPr lang="en-GB"/>
          </a:p>
        </p:txBody>
      </p:sp>
    </p:spTree>
    <p:extLst>
      <p:ext uri="{BB962C8B-B14F-4D97-AF65-F5344CB8AC3E}">
        <p14:creationId xmlns:p14="http://schemas.microsoft.com/office/powerpoint/2010/main" val="2148304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87" name="Google Shape;87;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9" name="Google Shape;99;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Many people think that work experience is just an opportunity to learn about a job that interests you, but there are so many more important benefits:</a:t>
            </a:r>
          </a:p>
          <a:p>
            <a:pPr marL="0" lvl="0" indent="0" algn="l" rtl="0">
              <a:lnSpc>
                <a:spcPct val="100000"/>
              </a:lnSpc>
              <a:spcBef>
                <a:spcPts val="0"/>
              </a:spcBef>
              <a:spcAft>
                <a:spcPts val="0"/>
              </a:spcAft>
              <a:buSzPts val="1400"/>
              <a:buNone/>
            </a:pPr>
            <a:r>
              <a:rPr lang="en-GB" dirty="0"/>
              <a:t>-Building work ready skills is the core gain of taking part in work experience.  It helps you to understand the importance of good communication, reliability, initiative to name a few.</a:t>
            </a:r>
          </a:p>
          <a:p>
            <a:pPr marL="0" lvl="0" indent="0" algn="l" rtl="0">
              <a:lnSpc>
                <a:spcPct val="100000"/>
              </a:lnSpc>
              <a:spcBef>
                <a:spcPts val="0"/>
              </a:spcBef>
              <a:spcAft>
                <a:spcPts val="0"/>
              </a:spcAft>
              <a:buSzPts val="1400"/>
              <a:buNone/>
            </a:pPr>
            <a:r>
              <a:rPr lang="en-GB" dirty="0"/>
              <a:t>-Finding a placement helps you learn how to contact and communicate with employers with confidence, which is such an important life skill.</a:t>
            </a:r>
          </a:p>
          <a:p>
            <a:pPr marL="0" lvl="0" indent="0" algn="l" rtl="0">
              <a:lnSpc>
                <a:spcPct val="100000"/>
              </a:lnSpc>
              <a:spcBef>
                <a:spcPts val="0"/>
              </a:spcBef>
              <a:spcAft>
                <a:spcPts val="0"/>
              </a:spcAft>
              <a:buSzPts val="1400"/>
              <a:buNone/>
            </a:pPr>
            <a:r>
              <a:rPr lang="en-GB" dirty="0"/>
              <a:t>-Being on placement pushes you outside your comfort zone and forces you to get along with strangers and try out many new things.  This builds confidence and prepares you for your next steps</a:t>
            </a:r>
            <a:endParaRPr dirty="0"/>
          </a:p>
          <a:p>
            <a:pPr marL="0" lvl="0" indent="0" algn="l" rtl="0">
              <a:lnSpc>
                <a:spcPct val="100000"/>
              </a:lnSpc>
              <a:spcBef>
                <a:spcPts val="0"/>
              </a:spcBef>
              <a:spcAft>
                <a:spcPts val="0"/>
              </a:spcAft>
              <a:buSzPts val="1400"/>
              <a:buNone/>
            </a:pPr>
            <a:r>
              <a:rPr lang="en-GB" dirty="0"/>
              <a:t>-Many work placements lead to part time work or offers of an apprenticeship</a:t>
            </a:r>
            <a:endParaRPr dirty="0"/>
          </a:p>
          <a:p>
            <a:pPr marL="0" lvl="0" indent="0" algn="l" rtl="0">
              <a:lnSpc>
                <a:spcPct val="100000"/>
              </a:lnSpc>
              <a:spcBef>
                <a:spcPts val="0"/>
              </a:spcBef>
              <a:spcAft>
                <a:spcPts val="0"/>
              </a:spcAft>
              <a:buSzPts val="1400"/>
              <a:buNone/>
            </a:pPr>
            <a:r>
              <a:rPr lang="en-GB" dirty="0"/>
              <a:t>-Through persistence and perseverance young people who experience work are empowered to find more work experience to build confidence further.  </a:t>
            </a:r>
            <a:endParaRPr dirty="0"/>
          </a:p>
        </p:txBody>
      </p:sp>
      <p:sp>
        <p:nvSpPr>
          <p:cNvPr id="100" name="Google Shape;100;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2" name="Google Shape;92;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93" name="Google Shape;93;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a:extLst>
            <a:ext uri="{FF2B5EF4-FFF2-40B4-BE49-F238E27FC236}">
              <a16:creationId xmlns:a16="http://schemas.microsoft.com/office/drawing/2014/main" id="{BB337C7F-1B68-2C96-DB42-9BE7BFD9C845}"/>
            </a:ext>
          </a:extLst>
        </p:cNvPr>
        <p:cNvGrpSpPr/>
        <p:nvPr/>
      </p:nvGrpSpPr>
      <p:grpSpPr>
        <a:xfrm>
          <a:off x="0" y="0"/>
          <a:ext cx="0" cy="0"/>
          <a:chOff x="0" y="0"/>
          <a:chExt cx="0" cy="0"/>
        </a:xfrm>
      </p:grpSpPr>
      <p:sp>
        <p:nvSpPr>
          <p:cNvPr id="91" name="Google Shape;91;p2:notes">
            <a:extLst>
              <a:ext uri="{FF2B5EF4-FFF2-40B4-BE49-F238E27FC236}">
                <a16:creationId xmlns:a16="http://schemas.microsoft.com/office/drawing/2014/main" id="{4711B40D-AFA9-BFF9-96CC-261C2C96762C}"/>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2" name="Google Shape;92;p2:notes">
            <a:extLst>
              <a:ext uri="{FF2B5EF4-FFF2-40B4-BE49-F238E27FC236}">
                <a16:creationId xmlns:a16="http://schemas.microsoft.com/office/drawing/2014/main" id="{0F527B0C-A62B-3D4B-7794-E8608CF7C5F6}"/>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93" name="Google Shape;93;p2:notes">
            <a:extLst>
              <a:ext uri="{FF2B5EF4-FFF2-40B4-BE49-F238E27FC236}">
                <a16:creationId xmlns:a16="http://schemas.microsoft.com/office/drawing/2014/main" id="{612806E1-E9A2-8713-2741-F0F55782F879}"/>
              </a:ext>
            </a:extLst>
          </p:cNvPr>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4</a:t>
            </a:fld>
            <a:endParaRPr/>
          </a:p>
        </p:txBody>
      </p:sp>
    </p:spTree>
    <p:extLst>
      <p:ext uri="{BB962C8B-B14F-4D97-AF65-F5344CB8AC3E}">
        <p14:creationId xmlns:p14="http://schemas.microsoft.com/office/powerpoint/2010/main" val="3252504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key form that must be completed by the deadline to ensure that school can make the necessary checks that the placement with well safeguarded.</a:t>
            </a:r>
          </a:p>
        </p:txBody>
      </p:sp>
      <p:sp>
        <p:nvSpPr>
          <p:cNvPr id="4" name="Slide Number Placeholder 3"/>
          <p:cNvSpPr>
            <a:spLocks noGrp="1"/>
          </p:cNvSpPr>
          <p:nvPr>
            <p:ph type="sldNum" sz="quarter" idx="5"/>
          </p:nvPr>
        </p:nvSpPr>
        <p:spPr/>
        <p:txBody>
          <a:bodyPr/>
          <a:lstStyle/>
          <a:p>
            <a:fld id="{6CE62831-2DF7-4C1C-85F3-C844E7AB4536}" type="slidenum">
              <a:rPr lang="en-GB" smtClean="0"/>
              <a:t>5</a:t>
            </a:fld>
            <a:endParaRPr lang="en-GB"/>
          </a:p>
        </p:txBody>
      </p:sp>
    </p:spTree>
    <p:extLst>
      <p:ext uri="{BB962C8B-B14F-4D97-AF65-F5344CB8AC3E}">
        <p14:creationId xmlns:p14="http://schemas.microsoft.com/office/powerpoint/2010/main" val="26276534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2" name="Google Shape;92;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You only have 10 weeks to find a placement to act quickly  </a:t>
            </a:r>
            <a:endParaRPr dirty="0"/>
          </a:p>
          <a:p>
            <a:pPr marL="0" lvl="0" indent="0" algn="l" rtl="0">
              <a:lnSpc>
                <a:spcPct val="100000"/>
              </a:lnSpc>
              <a:spcBef>
                <a:spcPts val="0"/>
              </a:spcBef>
              <a:spcAft>
                <a:spcPts val="0"/>
              </a:spcAft>
              <a:buSzPts val="1400"/>
              <a:buNone/>
            </a:pPr>
            <a:endParaRPr dirty="0"/>
          </a:p>
        </p:txBody>
      </p:sp>
      <p:sp>
        <p:nvSpPr>
          <p:cNvPr id="93" name="Google Shape;93;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6</a:t>
            </a:fld>
            <a:endParaRPr/>
          </a:p>
        </p:txBody>
      </p:sp>
    </p:spTree>
    <p:extLst>
      <p:ext uri="{BB962C8B-B14F-4D97-AF65-F5344CB8AC3E}">
        <p14:creationId xmlns:p14="http://schemas.microsoft.com/office/powerpoint/2010/main" val="14898741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b49cf11a7a_0_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b49cf11a7a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7" name="Google Shape;127;g2b49cf11a7a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8</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2b50cfce4b7_0_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2b50cfce4b7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6" name="Google Shape;136;g2b50cfce4b7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9</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2b50132387d_0_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2b50132387d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t>The easiest and best way to find a placement is to reach out to your network of family and friends and ask if they could vouch for you with their employer and to ask if that employer would consider you for a placement.</a:t>
            </a:r>
            <a:endParaRPr dirty="0"/>
          </a:p>
        </p:txBody>
      </p:sp>
      <p:sp>
        <p:nvSpPr>
          <p:cNvPr id="144" name="Google Shape;144;g2b50132387d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10</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2b51a63f1f9_0_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2b51a63f1f9_0_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t>Act now, don’t bury your head in the sand as there limited supportive employers in the area.</a:t>
            </a:r>
            <a:endParaRPr dirty="0"/>
          </a:p>
        </p:txBody>
      </p:sp>
      <p:sp>
        <p:nvSpPr>
          <p:cNvPr id="168" name="Google Shape;168;g2b51a63f1f9_0_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11</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Work experience isn’t just about you trying out a career you might be interested in, </a:t>
            </a:r>
            <a:endParaRPr dirty="0"/>
          </a:p>
          <a:p>
            <a:pPr marL="0" lvl="0" indent="0" algn="l" rtl="0">
              <a:lnSpc>
                <a:spcPct val="100000"/>
              </a:lnSpc>
              <a:spcBef>
                <a:spcPts val="0"/>
              </a:spcBef>
              <a:spcAft>
                <a:spcPts val="0"/>
              </a:spcAft>
              <a:buSzPts val="1400"/>
              <a:buNone/>
            </a:pPr>
            <a:r>
              <a:rPr lang="en-GB" dirty="0"/>
              <a:t>It’s a chance to develop all the skills, qualities and understanding you need for your next steps</a:t>
            </a:r>
            <a:endParaRPr dirty="0"/>
          </a:p>
          <a:p>
            <a:pPr marL="0" lvl="0" indent="0" algn="l" rtl="0">
              <a:lnSpc>
                <a:spcPct val="100000"/>
              </a:lnSpc>
              <a:spcBef>
                <a:spcPts val="0"/>
              </a:spcBef>
              <a:spcAft>
                <a:spcPts val="0"/>
              </a:spcAft>
              <a:buSzPts val="1400"/>
              <a:buNone/>
            </a:pPr>
            <a:r>
              <a:rPr lang="en-GB" dirty="0"/>
              <a:t>Embrace this opportunity, really capitalise on it!</a:t>
            </a:r>
            <a:endParaRPr dirty="0"/>
          </a:p>
        </p:txBody>
      </p:sp>
      <p:sp>
        <p:nvSpPr>
          <p:cNvPr id="110" name="Google Shape;110;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12</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5" name="Google Shape;115;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This is your experience, make it what you want it to be, it doesn’t have to be in a career you’re interested in.  Target employers that you’d like to work for part time, it might be that you just want to see if you like office work, think about what you’d like to get out of this experience!!  </a:t>
            </a:r>
            <a:endParaRPr dirty="0"/>
          </a:p>
        </p:txBody>
      </p:sp>
      <p:sp>
        <p:nvSpPr>
          <p:cNvPr id="116" name="Google Shape;116;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13</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6" name="Google Shape;126;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Who do you know, who do you have a good reputation with and where do they work</a:t>
            </a:r>
            <a:endParaRPr dirty="0"/>
          </a:p>
          <a:p>
            <a:pPr marL="0" lvl="0" indent="0" algn="l" rtl="0">
              <a:lnSpc>
                <a:spcPct val="100000"/>
              </a:lnSpc>
              <a:spcBef>
                <a:spcPts val="0"/>
              </a:spcBef>
              <a:spcAft>
                <a:spcPts val="0"/>
              </a:spcAft>
              <a:buSzPts val="1400"/>
              <a:buNone/>
            </a:pPr>
            <a:r>
              <a:rPr lang="en-GB" dirty="0"/>
              <a:t>Research the companies they work at, is there someone in that company that does a job you’re interested in.</a:t>
            </a:r>
            <a:endParaRPr dirty="0"/>
          </a:p>
          <a:p>
            <a:pPr marL="0" lvl="0" indent="0" algn="l" rtl="0">
              <a:lnSpc>
                <a:spcPct val="100000"/>
              </a:lnSpc>
              <a:spcBef>
                <a:spcPts val="0"/>
              </a:spcBef>
              <a:spcAft>
                <a:spcPts val="0"/>
              </a:spcAft>
              <a:buSzPts val="1400"/>
              <a:buNone/>
            </a:pPr>
            <a:r>
              <a:rPr lang="en-GB" dirty="0"/>
              <a:t>Ask the family member of friend for help with approaching the employer</a:t>
            </a:r>
            <a:endParaRPr dirty="0"/>
          </a:p>
          <a:p>
            <a:pPr marL="0" lvl="0" indent="0" algn="l" rtl="0">
              <a:lnSpc>
                <a:spcPct val="100000"/>
              </a:lnSpc>
              <a:spcBef>
                <a:spcPts val="0"/>
              </a:spcBef>
              <a:spcAft>
                <a:spcPts val="0"/>
              </a:spcAft>
              <a:buSzPts val="1400"/>
              <a:buNone/>
            </a:pPr>
            <a:r>
              <a:rPr lang="en-GB" dirty="0"/>
              <a:t>This family member of friend will most likely be able to help with travel during the week</a:t>
            </a:r>
            <a:endParaRPr dirty="0"/>
          </a:p>
          <a:p>
            <a:pPr marL="0" lvl="0" indent="0" algn="l" rtl="0">
              <a:lnSpc>
                <a:spcPct val="100000"/>
              </a:lnSpc>
              <a:spcBef>
                <a:spcPts val="0"/>
              </a:spcBef>
              <a:spcAft>
                <a:spcPts val="0"/>
              </a:spcAft>
              <a:buSzPts val="1400"/>
              <a:buNone/>
            </a:pPr>
            <a:r>
              <a:rPr lang="en-GB" dirty="0"/>
              <a:t>70% of job vacancies in the UK are never advertised publicly, most people find jobs by knowing other people and having a good reputation with those people </a:t>
            </a:r>
            <a:endParaRPr dirty="0"/>
          </a:p>
          <a:p>
            <a:pPr marL="0" lvl="0" indent="0" algn="l" rtl="0">
              <a:lnSpc>
                <a:spcPct val="100000"/>
              </a:lnSpc>
              <a:spcBef>
                <a:spcPts val="0"/>
              </a:spcBef>
              <a:spcAft>
                <a:spcPts val="0"/>
              </a:spcAft>
              <a:buSzPts val="1400"/>
              <a:buNone/>
            </a:pPr>
            <a:endParaRPr dirty="0"/>
          </a:p>
        </p:txBody>
      </p:sp>
      <p:sp>
        <p:nvSpPr>
          <p:cNvPr id="127" name="Google Shape;127;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14</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 name="Google Shape;160;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If you are really struggling to find anything, Miss Grenaghan has a list of companies other students in the Rossendale Area have used in the past, so just ask for the list!</a:t>
            </a:r>
            <a:endParaRPr/>
          </a:p>
        </p:txBody>
      </p:sp>
      <p:sp>
        <p:nvSpPr>
          <p:cNvPr id="161" name="Google Shape;161;p1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15</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7" name="Google Shape;167;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228600" lvl="0" indent="-152400" algn="l" rtl="0">
              <a:lnSpc>
                <a:spcPct val="100000"/>
              </a:lnSpc>
              <a:spcBef>
                <a:spcPts val="0"/>
              </a:spcBef>
              <a:spcAft>
                <a:spcPts val="0"/>
              </a:spcAft>
              <a:buClr>
                <a:schemeClr val="dk1"/>
              </a:buClr>
              <a:buSzPts val="1200"/>
              <a:buFont typeface="Calibri"/>
              <a:buNone/>
            </a:pPr>
            <a:endParaRPr/>
          </a:p>
        </p:txBody>
      </p:sp>
      <p:sp>
        <p:nvSpPr>
          <p:cNvPr id="168" name="Google Shape;168;p1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16</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4" name="Google Shape;174;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Clr>
                <a:schemeClr val="dk1"/>
              </a:buClr>
              <a:buSzPts val="1200"/>
              <a:buFont typeface="Calibri"/>
              <a:buAutoNum type="arabicPeriod"/>
            </a:pPr>
            <a:r>
              <a:rPr lang="en-GB"/>
              <a:t>People in companies are really busy so you’ll have to do the running around, the e-mailing, the calling, just to get things moving.  Be persistent and it will happen and you’ll find something</a:t>
            </a:r>
            <a:endParaRPr/>
          </a:p>
          <a:p>
            <a:pPr marL="228600" lvl="0" indent="-228600" algn="l" rtl="0">
              <a:lnSpc>
                <a:spcPct val="100000"/>
              </a:lnSpc>
              <a:spcBef>
                <a:spcPts val="0"/>
              </a:spcBef>
              <a:spcAft>
                <a:spcPts val="0"/>
              </a:spcAft>
              <a:buClr>
                <a:schemeClr val="dk1"/>
              </a:buClr>
              <a:buSzPts val="1200"/>
              <a:buFont typeface="Calibri"/>
              <a:buAutoNum type="arabicPeriod"/>
            </a:pPr>
            <a:r>
              <a:rPr lang="en-GB"/>
              <a:t>Get used to rejection, try not to take this personally, many companies are just too busy to provide a really good experience that they’d rather say no</a:t>
            </a:r>
            <a:endParaRPr/>
          </a:p>
          <a:p>
            <a:pPr marL="228600" lvl="0" indent="-228600" algn="l" rtl="0">
              <a:lnSpc>
                <a:spcPct val="100000"/>
              </a:lnSpc>
              <a:spcBef>
                <a:spcPts val="0"/>
              </a:spcBef>
              <a:spcAft>
                <a:spcPts val="0"/>
              </a:spcAft>
              <a:buClr>
                <a:schemeClr val="dk1"/>
              </a:buClr>
              <a:buSzPts val="1200"/>
              <a:buFont typeface="Calibri"/>
              <a:buAutoNum type="arabicPeriod"/>
            </a:pPr>
            <a:r>
              <a:rPr lang="en-GB"/>
              <a:t>Make sure you sound really interested, make sure you research the company beforehand to help you think of some questions</a:t>
            </a:r>
            <a:endParaRPr/>
          </a:p>
          <a:p>
            <a:pPr marL="228600" lvl="0" indent="-228600" algn="l" rtl="0">
              <a:lnSpc>
                <a:spcPct val="100000"/>
              </a:lnSpc>
              <a:spcBef>
                <a:spcPts val="0"/>
              </a:spcBef>
              <a:spcAft>
                <a:spcPts val="0"/>
              </a:spcAft>
              <a:buClr>
                <a:schemeClr val="dk1"/>
              </a:buClr>
              <a:buSzPts val="1200"/>
              <a:buFont typeface="Calibri"/>
              <a:buAutoNum type="arabicPeriod"/>
            </a:pPr>
            <a:r>
              <a:rPr lang="en-GB"/>
              <a:t>Prepare what you want to ask once they have said yes, such as when can I come in and meet you and get my form filled in, what should I wear, who should I ask for on my first day, is there any thing I can read in advance to help me be helpful to you etc.</a:t>
            </a:r>
            <a:endParaRPr/>
          </a:p>
          <a:p>
            <a:pPr marL="228600" lvl="0" indent="-228600" algn="l" rtl="0">
              <a:lnSpc>
                <a:spcPct val="100000"/>
              </a:lnSpc>
              <a:spcBef>
                <a:spcPts val="0"/>
              </a:spcBef>
              <a:spcAft>
                <a:spcPts val="0"/>
              </a:spcAft>
              <a:buClr>
                <a:schemeClr val="dk1"/>
              </a:buClr>
              <a:buSzPts val="1200"/>
              <a:buFont typeface="Calibri"/>
              <a:buAutoNum type="arabicPeriod"/>
            </a:pPr>
            <a:r>
              <a:rPr lang="en-GB"/>
              <a:t>All this guidance is in the guide you’ve been given, so use it if you’re really struggling</a:t>
            </a:r>
            <a:endParaRPr/>
          </a:p>
        </p:txBody>
      </p:sp>
      <p:sp>
        <p:nvSpPr>
          <p:cNvPr id="175" name="Google Shape;175;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17</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1" name="Google Shape;181;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sz="1200"/>
              <a:t>Be aware that if you let parents make calls for you most companies will say no!</a:t>
            </a:r>
            <a:endParaRPr/>
          </a:p>
          <a:p>
            <a:pPr marL="0" lvl="0" indent="0" algn="l" rtl="0">
              <a:lnSpc>
                <a:spcPct val="100000"/>
              </a:lnSpc>
              <a:spcBef>
                <a:spcPts val="0"/>
              </a:spcBef>
              <a:spcAft>
                <a:spcPts val="0"/>
              </a:spcAft>
              <a:buClr>
                <a:schemeClr val="dk1"/>
              </a:buClr>
              <a:buSzPts val="1200"/>
              <a:buFont typeface="Calibri"/>
              <a:buNone/>
            </a:pPr>
            <a:r>
              <a:rPr lang="en-GB" sz="1200"/>
              <a:t>This is because their first impression is that you are not genuinely interested, lack communication skills, lack proac</a:t>
            </a:r>
            <a:r>
              <a:rPr lang="en-GB"/>
              <a:t>tivity, the list goes on!</a:t>
            </a:r>
            <a:endParaRPr/>
          </a:p>
          <a:p>
            <a:pPr marL="0" lvl="0" indent="0" algn="l" rtl="0">
              <a:lnSpc>
                <a:spcPct val="100000"/>
              </a:lnSpc>
              <a:spcBef>
                <a:spcPts val="0"/>
              </a:spcBef>
              <a:spcAft>
                <a:spcPts val="0"/>
              </a:spcAft>
              <a:buClr>
                <a:schemeClr val="dk1"/>
              </a:buClr>
              <a:buSzPts val="1200"/>
              <a:buFont typeface="Calibri"/>
              <a:buNone/>
            </a:pPr>
            <a:endParaRPr sz="1200"/>
          </a:p>
        </p:txBody>
      </p:sp>
      <p:sp>
        <p:nvSpPr>
          <p:cNvPr id="182" name="Google Shape;182;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18</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0" name="Google Shape;190;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91" name="Google Shape;191;p1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19</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You’re competing against each other and any other school that has chosen this week for work experience, the earlier the ask, the easier and quicker it will be to get a placement. </a:t>
            </a:r>
            <a:endParaRPr/>
          </a:p>
          <a:p>
            <a:pPr marL="0" lvl="0" indent="0" algn="l" rtl="0">
              <a:lnSpc>
                <a:spcPct val="100000"/>
              </a:lnSpc>
              <a:spcBef>
                <a:spcPts val="0"/>
              </a:spcBef>
              <a:spcAft>
                <a:spcPts val="0"/>
              </a:spcAft>
              <a:buSzPts val="1400"/>
              <a:buNone/>
            </a:pPr>
            <a:endParaRPr/>
          </a:p>
        </p:txBody>
      </p:sp>
      <p:sp>
        <p:nvSpPr>
          <p:cNvPr id="199" name="Google Shape;199;p1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20</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2b51a63f1f9_0_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2b51a63f1f9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0" name="Google Shape;160;g2b51a63f1f9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b="1">
                <a:solidFill>
                  <a:srgbClr val="FFEF01"/>
                </a:solidFill>
              </a:defRPr>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388209A-6CAC-4AEC-BC78-E015E41B595F}"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FAF4D5-C631-4334-B431-5566861161AD}" type="slidenum">
              <a:rPr lang="en-GB" smtClean="0"/>
              <a:t>‹#›</a:t>
            </a:fld>
            <a:endParaRPr lang="en-GB"/>
          </a:p>
        </p:txBody>
      </p:sp>
    </p:spTree>
    <p:extLst>
      <p:ext uri="{BB962C8B-B14F-4D97-AF65-F5344CB8AC3E}">
        <p14:creationId xmlns:p14="http://schemas.microsoft.com/office/powerpoint/2010/main" val="435587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lstStyle>
            <a:lvl1pPr>
              <a:defRPr b="1">
                <a:solidFill>
                  <a:srgbClr val="FFEF01"/>
                </a:solidFill>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88209A-6CAC-4AEC-BC78-E015E41B595F}"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FAF4D5-C631-4334-B431-5566861161AD}" type="slidenum">
              <a:rPr lang="en-GB" smtClean="0"/>
              <a:t>‹#›</a:t>
            </a:fld>
            <a:endParaRPr lang="en-GB"/>
          </a:p>
        </p:txBody>
      </p:sp>
    </p:spTree>
    <p:extLst>
      <p:ext uri="{BB962C8B-B14F-4D97-AF65-F5344CB8AC3E}">
        <p14:creationId xmlns:p14="http://schemas.microsoft.com/office/powerpoint/2010/main" val="2474864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b="1">
                <a:solidFill>
                  <a:srgbClr val="FFEF01"/>
                </a:solidFill>
              </a:defRPr>
            </a:lvl1pPr>
          </a:lstStyle>
          <a:p>
            <a:r>
              <a:rPr lang="en-US" dirty="0"/>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88209A-6CAC-4AEC-BC78-E015E41B595F}"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FAF4D5-C631-4334-B431-5566861161AD}" type="slidenum">
              <a:rPr lang="en-GB" smtClean="0"/>
              <a:t>‹#›</a:t>
            </a:fld>
            <a:endParaRPr lang="en-GB"/>
          </a:p>
        </p:txBody>
      </p:sp>
    </p:spTree>
    <p:extLst>
      <p:ext uri="{BB962C8B-B14F-4D97-AF65-F5344CB8AC3E}">
        <p14:creationId xmlns:p14="http://schemas.microsoft.com/office/powerpoint/2010/main" val="1944993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FFEF01"/>
                </a:solidFill>
              </a:defRPr>
            </a:lvl1p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388209A-6CAC-4AEC-BC78-E015E41B595F}" type="datetimeFigureOut">
              <a:rPr lang="en-GB" smtClean="0"/>
              <a:t>02/11/2026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FAF4D5-C631-4334-B431-5566861161AD}" type="slidenum">
              <a:rPr lang="en-GB" smtClean="0"/>
              <a:t>‹#›</a:t>
            </a:fld>
            <a:endParaRPr lang="en-GB"/>
          </a:p>
        </p:txBody>
      </p:sp>
    </p:spTree>
    <p:extLst>
      <p:ext uri="{BB962C8B-B14F-4D97-AF65-F5344CB8AC3E}">
        <p14:creationId xmlns:p14="http://schemas.microsoft.com/office/powerpoint/2010/main" val="2015142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lvl1pPr>
              <a:defRPr b="1">
                <a:solidFill>
                  <a:srgbClr val="FFEF0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solidFill>
                  <a:srgbClr val="FFEF0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solidFill>
                  <a:srgbClr val="FFEF0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388209A-6CAC-4AEC-BC78-E015E41B595F}" type="datetimeFigureOut">
              <a:rPr lang="en-GB" smtClean="0"/>
              <a:t>02/11/2026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AFAF4D5-C631-4334-B431-5566861161AD}" type="slidenum">
              <a:rPr lang="en-GB" smtClean="0"/>
              <a:t>‹#›</a:t>
            </a:fld>
            <a:endParaRPr lang="en-GB"/>
          </a:p>
        </p:txBody>
      </p:sp>
    </p:spTree>
    <p:extLst>
      <p:ext uri="{BB962C8B-B14F-4D97-AF65-F5344CB8AC3E}">
        <p14:creationId xmlns:p14="http://schemas.microsoft.com/office/powerpoint/2010/main" val="1339686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FFEF0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388209A-6CAC-4AEC-BC78-E015E41B595F}" type="datetimeFigureOut">
              <a:rPr lang="en-GB" smtClean="0"/>
              <a:t>02/11/2026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AFAF4D5-C631-4334-B431-5566861161AD}" type="slidenum">
              <a:rPr lang="en-GB" smtClean="0"/>
              <a:t>‹#›</a:t>
            </a:fld>
            <a:endParaRPr lang="en-GB"/>
          </a:p>
        </p:txBody>
      </p:sp>
    </p:spTree>
    <p:extLst>
      <p:ext uri="{BB962C8B-B14F-4D97-AF65-F5344CB8AC3E}">
        <p14:creationId xmlns:p14="http://schemas.microsoft.com/office/powerpoint/2010/main" val="2491541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88209A-6CAC-4AEC-BC78-E015E41B595F}" type="datetimeFigureOut">
              <a:rPr lang="en-GB" smtClean="0"/>
              <a:t>02/11/2026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AFAF4D5-C631-4334-B431-5566861161AD}" type="slidenum">
              <a:rPr lang="en-GB" smtClean="0"/>
              <a:t>‹#›</a:t>
            </a:fld>
            <a:endParaRPr lang="en-GB"/>
          </a:p>
        </p:txBody>
      </p:sp>
    </p:spTree>
    <p:extLst>
      <p:ext uri="{BB962C8B-B14F-4D97-AF65-F5344CB8AC3E}">
        <p14:creationId xmlns:p14="http://schemas.microsoft.com/office/powerpoint/2010/main" val="1059209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b="1">
                <a:solidFill>
                  <a:srgbClr val="FFEF01"/>
                </a:solidFill>
              </a:defRPr>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sz="2000">
                <a:solidFill>
                  <a:schemeClr val="bg1"/>
                </a:solidFill>
              </a:defRPr>
            </a:lvl5pPr>
            <a:lvl6pPr>
              <a:defRPr sz="2000"/>
            </a:lvl6pPr>
            <a:lvl7pPr>
              <a:defRPr sz="2000"/>
            </a:lvl7pPr>
            <a:lvl8pPr>
              <a:defRPr sz="2000"/>
            </a:lvl8pPr>
            <a:lvl9pPr>
              <a:defRPr sz="2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F388209A-6CAC-4AEC-BC78-E015E41B595F}" type="datetimeFigureOut">
              <a:rPr lang="en-GB" smtClean="0"/>
              <a:t>02/11/2026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FAF4D5-C631-4334-B431-5566861161AD}" type="slidenum">
              <a:rPr lang="en-GB" smtClean="0"/>
              <a:t>‹#›</a:t>
            </a:fld>
            <a:endParaRPr lang="en-GB"/>
          </a:p>
        </p:txBody>
      </p:sp>
    </p:spTree>
    <p:extLst>
      <p:ext uri="{BB962C8B-B14F-4D97-AF65-F5344CB8AC3E}">
        <p14:creationId xmlns:p14="http://schemas.microsoft.com/office/powerpoint/2010/main" val="159380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solidFill>
                  <a:schemeClr val="bg1"/>
                </a:solidFill>
              </a:defRPr>
            </a:lvl1pPr>
          </a:lstStyle>
          <a:p>
            <a:r>
              <a:rPr lang="en-US" dirty="0"/>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388209A-6CAC-4AEC-BC78-E015E41B595F}" type="datetimeFigureOut">
              <a:rPr lang="en-GB" smtClean="0"/>
              <a:t>02/11/2026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FAF4D5-C631-4334-B431-5566861161AD}" type="slidenum">
              <a:rPr lang="en-GB" smtClean="0"/>
              <a:t>‹#›</a:t>
            </a:fld>
            <a:endParaRPr lang="en-GB"/>
          </a:p>
        </p:txBody>
      </p:sp>
    </p:spTree>
    <p:extLst>
      <p:ext uri="{BB962C8B-B14F-4D97-AF65-F5344CB8AC3E}">
        <p14:creationId xmlns:p14="http://schemas.microsoft.com/office/powerpoint/2010/main" val="2130354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88209A-6CAC-4AEC-BC78-E015E41B595F}"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FAF4D5-C631-4334-B431-5566861161AD}" type="slidenum">
              <a:rPr lang="en-GB" smtClean="0"/>
              <a:t>‹#›</a:t>
            </a:fld>
            <a:endParaRPr lang="en-GB"/>
          </a:p>
        </p:txBody>
      </p:sp>
    </p:spTree>
    <p:extLst>
      <p:ext uri="{BB962C8B-B14F-4D97-AF65-F5344CB8AC3E}">
        <p14:creationId xmlns:p14="http://schemas.microsoft.com/office/powerpoint/2010/main" val="1913069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88209A-6CAC-4AEC-BC78-E015E41B595F}"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FAF4D5-C631-4334-B431-5566861161AD}" type="slidenum">
              <a:rPr lang="en-GB" smtClean="0"/>
              <a:t>‹#›</a:t>
            </a:fld>
            <a:endParaRPr lang="en-GB"/>
          </a:p>
        </p:txBody>
      </p:sp>
    </p:spTree>
    <p:extLst>
      <p:ext uri="{BB962C8B-B14F-4D97-AF65-F5344CB8AC3E}">
        <p14:creationId xmlns:p14="http://schemas.microsoft.com/office/powerpoint/2010/main" val="3102845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88209A-6CAC-4AEC-BC78-E015E41B595F}" type="datetimeFigureOut">
              <a:rPr lang="en-GB" smtClean="0"/>
              <a:t>02/11/2026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FAF4D5-C631-4334-B431-5566861161AD}" type="slidenum">
              <a:rPr lang="en-GB" smtClean="0"/>
              <a:t>‹#›</a:t>
            </a:fld>
            <a:endParaRPr lang="en-GB"/>
          </a:p>
        </p:txBody>
      </p:sp>
      <p:pic>
        <p:nvPicPr>
          <p:cNvPr id="9" name="Picture 8">
            <a:extLst>
              <a:ext uri="{FF2B5EF4-FFF2-40B4-BE49-F238E27FC236}">
                <a16:creationId xmlns:a16="http://schemas.microsoft.com/office/drawing/2014/main" id="{FF03E575-2CB3-4B5B-B1EF-CA9391CE4DE8}"/>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303977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youtube.com/watch?v=nDqrhHuOT18"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3"/>
          <p:cNvSpPr txBox="1">
            <a:spLocks noGrp="1"/>
          </p:cNvSpPr>
          <p:nvPr>
            <p:ph type="ctrTitle"/>
          </p:nvPr>
        </p:nvSpPr>
        <p:spPr>
          <a:xfrm>
            <a:off x="685799" y="2424311"/>
            <a:ext cx="7772400" cy="1470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1"/>
              </a:buClr>
              <a:buSzPts val="5400"/>
              <a:buFont typeface="Calibri"/>
              <a:buNone/>
            </a:pPr>
            <a:r>
              <a:rPr lang="en-GB" sz="7200" b="1" dirty="0"/>
              <a:t>Work Experience Week</a:t>
            </a:r>
            <a:endParaRPr sz="7200" b="1" dirty="0"/>
          </a:p>
          <a:p>
            <a:pPr marL="0" lvl="0" indent="0" algn="ctr" rtl="0">
              <a:lnSpc>
                <a:spcPct val="100000"/>
              </a:lnSpc>
              <a:spcBef>
                <a:spcPts val="0"/>
              </a:spcBef>
              <a:spcAft>
                <a:spcPts val="0"/>
              </a:spcAft>
              <a:buClr>
                <a:schemeClr val="dk1"/>
              </a:buClr>
              <a:buSzPts val="5400"/>
              <a:buFont typeface="Calibri"/>
              <a:buNone/>
            </a:pPr>
            <a:r>
              <a:rPr lang="en-GB" sz="7200" b="1" dirty="0"/>
              <a:t>5-9 July 2027</a:t>
            </a:r>
            <a:endParaRPr sz="72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5"/>
          <p:cNvSpPr txBox="1">
            <a:spLocks noGrp="1"/>
          </p:cNvSpPr>
          <p:nvPr>
            <p:ph type="title"/>
          </p:nvPr>
        </p:nvSpPr>
        <p:spPr>
          <a:xfrm>
            <a:off x="457200" y="442507"/>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1"/>
              </a:buClr>
              <a:buSzPts val="4400"/>
              <a:buFont typeface="Calibri"/>
              <a:buNone/>
            </a:pPr>
            <a:r>
              <a:rPr lang="en-GB" dirty="0"/>
              <a:t>Benefits</a:t>
            </a:r>
            <a:endParaRPr dirty="0"/>
          </a:p>
        </p:txBody>
      </p:sp>
      <p:pic>
        <p:nvPicPr>
          <p:cNvPr id="103" name="Google Shape;103;p15"/>
          <p:cNvPicPr preferRelativeResize="0"/>
          <p:nvPr/>
        </p:nvPicPr>
        <p:blipFill rotWithShape="1">
          <a:blip r:embed="rId3">
            <a:alphaModFix/>
          </a:blip>
          <a:srcRect/>
          <a:stretch/>
        </p:blipFill>
        <p:spPr>
          <a:xfrm>
            <a:off x="1049800" y="1753388"/>
            <a:ext cx="2619375" cy="1743075"/>
          </a:xfrm>
          <a:prstGeom prst="rect">
            <a:avLst/>
          </a:prstGeom>
          <a:noFill/>
          <a:ln>
            <a:noFill/>
          </a:ln>
        </p:spPr>
      </p:pic>
      <p:pic>
        <p:nvPicPr>
          <p:cNvPr id="104" name="Google Shape;104;p15"/>
          <p:cNvPicPr preferRelativeResize="0"/>
          <p:nvPr/>
        </p:nvPicPr>
        <p:blipFill rotWithShape="1">
          <a:blip r:embed="rId4">
            <a:alphaModFix/>
          </a:blip>
          <a:srcRect/>
          <a:stretch/>
        </p:blipFill>
        <p:spPr>
          <a:xfrm>
            <a:off x="608525" y="3832226"/>
            <a:ext cx="3810000" cy="2286000"/>
          </a:xfrm>
          <a:prstGeom prst="rect">
            <a:avLst/>
          </a:prstGeom>
          <a:noFill/>
          <a:ln>
            <a:noFill/>
          </a:ln>
        </p:spPr>
      </p:pic>
      <p:pic>
        <p:nvPicPr>
          <p:cNvPr id="105" name="Google Shape;105;p15"/>
          <p:cNvPicPr preferRelativeResize="0"/>
          <p:nvPr/>
        </p:nvPicPr>
        <p:blipFill rotWithShape="1">
          <a:blip r:embed="rId5">
            <a:alphaModFix/>
          </a:blip>
          <a:srcRect/>
          <a:stretch/>
        </p:blipFill>
        <p:spPr>
          <a:xfrm>
            <a:off x="5532000" y="4198938"/>
            <a:ext cx="2952750" cy="1552575"/>
          </a:xfrm>
          <a:prstGeom prst="rect">
            <a:avLst/>
          </a:prstGeom>
          <a:noFill/>
          <a:ln>
            <a:noFill/>
          </a:ln>
        </p:spPr>
      </p:pic>
      <p:pic>
        <p:nvPicPr>
          <p:cNvPr id="106" name="Google Shape;106;p15"/>
          <p:cNvPicPr preferRelativeResize="0"/>
          <p:nvPr/>
        </p:nvPicPr>
        <p:blipFill rotWithShape="1">
          <a:blip r:embed="rId6">
            <a:alphaModFix/>
          </a:blip>
          <a:srcRect/>
          <a:stretch/>
        </p:blipFill>
        <p:spPr>
          <a:xfrm>
            <a:off x="4978700" y="1661723"/>
            <a:ext cx="3145192" cy="1926425"/>
          </a:xfrm>
          <a:prstGeom prst="rect">
            <a:avLst/>
          </a:prstGeom>
          <a:noFill/>
          <a:ln>
            <a:noFill/>
          </a:ln>
        </p:spPr>
      </p:pic>
      <p:sp>
        <p:nvSpPr>
          <p:cNvPr id="2" name="Rectangle 1">
            <a:extLst>
              <a:ext uri="{FF2B5EF4-FFF2-40B4-BE49-F238E27FC236}">
                <a16:creationId xmlns:a16="http://schemas.microsoft.com/office/drawing/2014/main" id="{4BD5DD90-3B38-4B7C-8DF4-13F4433ADA86}"/>
              </a:ext>
            </a:extLst>
          </p:cNvPr>
          <p:cNvSpPr/>
          <p:nvPr/>
        </p:nvSpPr>
        <p:spPr>
          <a:xfrm>
            <a:off x="4454820" y="3275112"/>
            <a:ext cx="234360" cy="307777"/>
          </a:xfrm>
          <a:prstGeom prst="rect">
            <a:avLst/>
          </a:prstGeom>
        </p:spPr>
        <p:txBody>
          <a:bodyPr wrap="none">
            <a:spAutoFit/>
          </a:bodyPr>
          <a:lstStyle/>
          <a:p>
            <a:r>
              <a:rPr lang="en-GB" dirty="0"/>
              <a:t> </a:t>
            </a:r>
          </a:p>
        </p:txBody>
      </p:sp>
      <p:pic>
        <p:nvPicPr>
          <p:cNvPr id="4" name="Picture 3">
            <a:extLst>
              <a:ext uri="{FF2B5EF4-FFF2-40B4-BE49-F238E27FC236}">
                <a16:creationId xmlns:a16="http://schemas.microsoft.com/office/drawing/2014/main" id="{34C1DEEF-6AEA-B949-3011-282CC882BBC7}"/>
              </a:ext>
            </a:extLst>
          </p:cNvPr>
          <p:cNvPicPr>
            <a:picLocks noChangeAspect="1"/>
          </p:cNvPicPr>
          <p:nvPr/>
        </p:nvPicPr>
        <p:blipFill>
          <a:blip r:embed="rId7"/>
          <a:stretch>
            <a:fillRect/>
          </a:stretch>
        </p:blipFill>
        <p:spPr>
          <a:xfrm>
            <a:off x="0" y="2917691"/>
            <a:ext cx="9144000" cy="152154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fade">
                                      <p:cBhvr>
                                        <p:cTn id="7" dur="1000"/>
                                        <p:tgtEl>
                                          <p:spTgt spid="10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6"/>
                                        </p:tgtEl>
                                        <p:attrNameLst>
                                          <p:attrName>style.visibility</p:attrName>
                                        </p:attrNameLst>
                                      </p:cBhvr>
                                      <p:to>
                                        <p:strVal val="visible"/>
                                      </p:to>
                                    </p:set>
                                    <p:animEffect transition="in" filter="fade">
                                      <p:cBhvr>
                                        <p:cTn id="12" dur="1000"/>
                                        <p:tgtEl>
                                          <p:spTgt spid="10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5"/>
                                        </p:tgtEl>
                                        <p:attrNameLst>
                                          <p:attrName>style.visibility</p:attrName>
                                        </p:attrNameLst>
                                      </p:cBhvr>
                                      <p:to>
                                        <p:strVal val="visible"/>
                                      </p:to>
                                    </p:set>
                                    <p:animEffect transition="in" filter="fade">
                                      <p:cBhvr>
                                        <p:cTn id="17" dur="1000"/>
                                        <p:tgtEl>
                                          <p:spTgt spid="10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3"/>
                                        </p:tgtEl>
                                        <p:attrNameLst>
                                          <p:attrName>style.visibility</p:attrName>
                                        </p:attrNameLst>
                                      </p:cBhvr>
                                      <p:to>
                                        <p:strVal val="visible"/>
                                      </p:to>
                                    </p:set>
                                    <p:animEffect transition="in" filter="fade">
                                      <p:cBhvr>
                                        <p:cTn id="22" dur="1000"/>
                                        <p:tgtEl>
                                          <p:spTgt spid="10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4"/>
          <p:cNvSpPr txBox="1">
            <a:spLocks noGrp="1"/>
          </p:cNvSpPr>
          <p:nvPr>
            <p:ph type="title"/>
          </p:nvPr>
        </p:nvSpPr>
        <p:spPr>
          <a:xfrm>
            <a:off x="457200" y="344614"/>
            <a:ext cx="8229600" cy="9420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4400"/>
              <a:buFont typeface="Calibri"/>
              <a:buNone/>
            </a:pPr>
            <a:r>
              <a:rPr lang="en-GB" sz="7200" dirty="0"/>
              <a:t>Purpose</a:t>
            </a:r>
            <a:endParaRPr sz="7200" dirty="0"/>
          </a:p>
        </p:txBody>
      </p:sp>
      <p:sp>
        <p:nvSpPr>
          <p:cNvPr id="96" name="Google Shape;96;p14"/>
          <p:cNvSpPr txBox="1">
            <a:spLocks noGrp="1"/>
          </p:cNvSpPr>
          <p:nvPr>
            <p:ph type="body" idx="1"/>
          </p:nvPr>
        </p:nvSpPr>
        <p:spPr>
          <a:xfrm>
            <a:off x="53700" y="1102889"/>
            <a:ext cx="9036600" cy="1320822"/>
          </a:xfrm>
          <a:prstGeom prst="rect">
            <a:avLst/>
          </a:prstGeom>
          <a:noFill/>
          <a:ln>
            <a:noFill/>
          </a:ln>
        </p:spPr>
        <p:txBody>
          <a:bodyPr spcFirstLastPara="1" wrap="square" lIns="91425" tIns="45700" rIns="91425" bIns="45700" anchor="t" anchorCtr="0">
            <a:noAutofit/>
          </a:bodyPr>
          <a:lstStyle/>
          <a:p>
            <a:pPr marL="457200" lvl="0" indent="-342900" algn="l" rtl="0">
              <a:lnSpc>
                <a:spcPct val="100000"/>
              </a:lnSpc>
              <a:spcBef>
                <a:spcPts val="640"/>
              </a:spcBef>
              <a:spcAft>
                <a:spcPts val="0"/>
              </a:spcAft>
              <a:buSzPts val="1800"/>
              <a:buChar char="•"/>
            </a:pPr>
            <a:r>
              <a:rPr lang="en-GB" dirty="0"/>
              <a:t>Develop work ready skills</a:t>
            </a:r>
          </a:p>
          <a:p>
            <a:pPr marL="457200" lvl="0" indent="-342900" algn="l" rtl="0">
              <a:lnSpc>
                <a:spcPct val="100000"/>
              </a:lnSpc>
              <a:spcBef>
                <a:spcPts val="640"/>
              </a:spcBef>
              <a:spcAft>
                <a:spcPts val="0"/>
              </a:spcAft>
              <a:buSzPts val="1800"/>
              <a:buChar char="•"/>
            </a:pPr>
            <a:r>
              <a:rPr lang="en-GB" dirty="0"/>
              <a:t>Build confidence with employers</a:t>
            </a:r>
          </a:p>
          <a:p>
            <a:pPr marL="114300" lvl="0" indent="0" algn="l" rtl="0">
              <a:lnSpc>
                <a:spcPct val="100000"/>
              </a:lnSpc>
              <a:spcBef>
                <a:spcPts val="640"/>
              </a:spcBef>
              <a:spcAft>
                <a:spcPts val="0"/>
              </a:spcAft>
              <a:buSzPts val="1800"/>
              <a:buNone/>
            </a:pPr>
            <a:r>
              <a:rPr lang="en-GB" dirty="0"/>
              <a:t> </a:t>
            </a:r>
          </a:p>
        </p:txBody>
      </p:sp>
      <p:sp>
        <p:nvSpPr>
          <p:cNvPr id="2" name="Google Shape;95;p14">
            <a:extLst>
              <a:ext uri="{FF2B5EF4-FFF2-40B4-BE49-F238E27FC236}">
                <a16:creationId xmlns:a16="http://schemas.microsoft.com/office/drawing/2014/main" id="{F1EA4B25-208D-10EA-C41E-EF6938F2DB69}"/>
              </a:ext>
            </a:extLst>
          </p:cNvPr>
          <p:cNvSpPr txBox="1">
            <a:spLocks/>
          </p:cNvSpPr>
          <p:nvPr/>
        </p:nvSpPr>
        <p:spPr>
          <a:xfrm>
            <a:off x="369065" y="2229158"/>
            <a:ext cx="8229600" cy="942000"/>
          </a:xfrm>
          <a:prstGeom prst="rect">
            <a:avLst/>
          </a:prstGeom>
          <a:noFill/>
          <a:ln>
            <a:noFill/>
          </a:ln>
        </p:spPr>
        <p:txBody>
          <a:bodyPr spcFirstLastPara="1" vert="horz" wrap="square" lIns="91425" tIns="45700" rIns="91425" bIns="45700" rtlCol="0" anchor="ctr" anchorCtr="0">
            <a:noAutofit/>
          </a:bodyPr>
          <a:lstStyle>
            <a:lvl1pPr algn="l" defTabSz="914400" rtl="0" eaLnBrk="1" latinLnBrk="0" hangingPunct="1">
              <a:lnSpc>
                <a:spcPct val="90000"/>
              </a:lnSpc>
              <a:spcBef>
                <a:spcPct val="0"/>
              </a:spcBef>
              <a:buNone/>
              <a:defRPr sz="4400" b="1" kern="1200">
                <a:solidFill>
                  <a:srgbClr val="FFEF01"/>
                </a:solidFill>
                <a:latin typeface="+mj-lt"/>
                <a:ea typeface="+mj-ea"/>
                <a:cs typeface="+mj-cs"/>
              </a:defRPr>
            </a:lvl1pPr>
          </a:lstStyle>
          <a:p>
            <a:pPr>
              <a:lnSpc>
                <a:spcPct val="100000"/>
              </a:lnSpc>
              <a:spcBef>
                <a:spcPts val="0"/>
              </a:spcBef>
              <a:buClr>
                <a:schemeClr val="dk1"/>
              </a:buClr>
              <a:buSzPts val="4400"/>
              <a:buFont typeface="Calibri"/>
              <a:buNone/>
            </a:pPr>
            <a:r>
              <a:rPr lang="en-US" sz="7200" dirty="0"/>
              <a:t>L</a:t>
            </a:r>
            <a:r>
              <a:rPr lang="en-GB" sz="7200" dirty="0"/>
              <a:t>earning outcomes</a:t>
            </a:r>
          </a:p>
        </p:txBody>
      </p:sp>
      <p:sp>
        <p:nvSpPr>
          <p:cNvPr id="3" name="Google Shape;96;p14">
            <a:extLst>
              <a:ext uri="{FF2B5EF4-FFF2-40B4-BE49-F238E27FC236}">
                <a16:creationId xmlns:a16="http://schemas.microsoft.com/office/drawing/2014/main" id="{695364D9-94BA-3267-6509-FDF1F6428356}"/>
              </a:ext>
            </a:extLst>
          </p:cNvPr>
          <p:cNvSpPr txBox="1">
            <a:spLocks/>
          </p:cNvSpPr>
          <p:nvPr/>
        </p:nvSpPr>
        <p:spPr>
          <a:xfrm>
            <a:off x="107400" y="3113468"/>
            <a:ext cx="9036600" cy="1320822"/>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GB" b="1" dirty="0"/>
              <a:t>Building Skills:</a:t>
            </a:r>
            <a:r>
              <a:rPr lang="en-GB" dirty="0"/>
              <a:t> Practise teamwork, communication, problem-solving, and job search skills.</a:t>
            </a:r>
          </a:p>
          <a:p>
            <a:pPr lvl="0"/>
            <a:r>
              <a:rPr lang="en-GB" b="1" dirty="0"/>
              <a:t>Growing Personally:</a:t>
            </a:r>
            <a:r>
              <a:rPr lang="en-GB" dirty="0"/>
              <a:t> Develop confidence, responsibility, and independence.</a:t>
            </a:r>
          </a:p>
          <a:p>
            <a:pPr lvl="0"/>
            <a:r>
              <a:rPr lang="en-GB" b="1" dirty="0"/>
              <a:t>Finding Purpose:</a:t>
            </a:r>
            <a:r>
              <a:rPr lang="en-GB" dirty="0"/>
              <a:t> Understand how school learning connects to real jobs and goals.</a:t>
            </a:r>
          </a:p>
          <a:p>
            <a:pPr lvl="0"/>
            <a:r>
              <a:rPr lang="en-GB" b="1" dirty="0"/>
              <a:t>Making Connections:</a:t>
            </a:r>
            <a:r>
              <a:rPr lang="en-GB" dirty="0"/>
              <a:t> Meet professionals who may support future opportunities.</a:t>
            </a:r>
          </a:p>
          <a:p>
            <a:pPr marL="114300" indent="0">
              <a:lnSpc>
                <a:spcPct val="100000"/>
              </a:lnSpc>
              <a:spcBef>
                <a:spcPts val="640"/>
              </a:spcBef>
              <a:buSzPts val="1800"/>
              <a:buFont typeface="Arial" panose="020B0604020202020204" pitchFamily="34" charset="0"/>
              <a:buNone/>
            </a:pPr>
            <a:r>
              <a:rPr lang="en-GB"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500"/>
                                        <p:tgtEl>
                                          <p:spTgt spid="9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6">
                                            <p:txEl>
                                              <p:pRg st="0" end="0"/>
                                            </p:txEl>
                                          </p:spTgt>
                                        </p:tgtEl>
                                        <p:attrNameLst>
                                          <p:attrName>style.visibility</p:attrName>
                                        </p:attrNameLst>
                                      </p:cBhvr>
                                      <p:to>
                                        <p:strVal val="visible"/>
                                      </p:to>
                                    </p:set>
                                    <p:animEffect transition="in" filter="fade">
                                      <p:cBhvr>
                                        <p:cTn id="12" dur="500"/>
                                        <p:tgtEl>
                                          <p:spTgt spid="9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6">
                                            <p:txEl>
                                              <p:pRg st="1" end="1"/>
                                            </p:txEl>
                                          </p:spTgt>
                                        </p:tgtEl>
                                        <p:attrNameLst>
                                          <p:attrName>style.visibility</p:attrName>
                                        </p:attrNameLst>
                                      </p:cBhvr>
                                      <p:to>
                                        <p:strVal val="visible"/>
                                      </p:to>
                                    </p:set>
                                    <p:animEffect transition="in" filter="fade">
                                      <p:cBhvr>
                                        <p:cTn id="17" dur="500"/>
                                        <p:tgtEl>
                                          <p:spTgt spid="9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6">
                                            <p:txEl>
                                              <p:pRg st="2" end="2"/>
                                            </p:txEl>
                                          </p:spTgt>
                                        </p:tgtEl>
                                        <p:attrNameLst>
                                          <p:attrName>style.visibility</p:attrName>
                                        </p:attrNameLst>
                                      </p:cBhvr>
                                      <p:to>
                                        <p:strVal val="visible"/>
                                      </p:to>
                                    </p:set>
                                    <p:animEffect transition="in" filter="fade">
                                      <p:cBhvr>
                                        <p:cTn id="22" dur="500"/>
                                        <p:tgtEl>
                                          <p:spTgt spid="9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fade">
                                      <p:cBhvr>
                                        <p:cTn id="32" dur="500"/>
                                        <p:tgtEl>
                                          <p:spTgt spid="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Effect transition="in" filter="fade">
                                      <p:cBhvr>
                                        <p:cTn id="37" dur="500"/>
                                        <p:tgtEl>
                                          <p:spTgt spid="3">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2" end="2"/>
                                            </p:txEl>
                                          </p:spTgt>
                                        </p:tgtEl>
                                        <p:attrNameLst>
                                          <p:attrName>style.visibility</p:attrName>
                                        </p:attrNameLst>
                                      </p:cBhvr>
                                      <p:to>
                                        <p:strVal val="visible"/>
                                      </p:to>
                                    </p:set>
                                    <p:animEffect transition="in" filter="fade">
                                      <p:cBhvr>
                                        <p:cTn id="42" dur="500"/>
                                        <p:tgtEl>
                                          <p:spTgt spid="3">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3" end="3"/>
                                            </p:txEl>
                                          </p:spTgt>
                                        </p:tgtEl>
                                        <p:attrNameLst>
                                          <p:attrName>style.visibility</p:attrName>
                                        </p:attrNameLst>
                                      </p:cBhvr>
                                      <p:to>
                                        <p:strVal val="visible"/>
                                      </p:to>
                                    </p:set>
                                    <p:animEffect transition="in" filter="fade">
                                      <p:cBhvr>
                                        <p:cTn id="4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p:bldP spid="96" grpId="0" build="p"/>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4">
          <a:extLst>
            <a:ext uri="{FF2B5EF4-FFF2-40B4-BE49-F238E27FC236}">
              <a16:creationId xmlns:a16="http://schemas.microsoft.com/office/drawing/2014/main" id="{53471862-1319-3AAB-A015-0C854B6A67A3}"/>
            </a:ext>
          </a:extLst>
        </p:cNvPr>
        <p:cNvGrpSpPr/>
        <p:nvPr/>
      </p:nvGrpSpPr>
      <p:grpSpPr>
        <a:xfrm>
          <a:off x="0" y="0"/>
          <a:ext cx="0" cy="0"/>
          <a:chOff x="0" y="0"/>
          <a:chExt cx="0" cy="0"/>
        </a:xfrm>
      </p:grpSpPr>
      <p:sp>
        <p:nvSpPr>
          <p:cNvPr id="95" name="Google Shape;95;p14">
            <a:extLst>
              <a:ext uri="{FF2B5EF4-FFF2-40B4-BE49-F238E27FC236}">
                <a16:creationId xmlns:a16="http://schemas.microsoft.com/office/drawing/2014/main" id="{7F31E7B4-B3CA-D18A-9FC9-03287E741BF5}"/>
              </a:ext>
            </a:extLst>
          </p:cNvPr>
          <p:cNvSpPr txBox="1">
            <a:spLocks noGrp="1"/>
          </p:cNvSpPr>
          <p:nvPr>
            <p:ph type="title"/>
          </p:nvPr>
        </p:nvSpPr>
        <p:spPr>
          <a:xfrm>
            <a:off x="457200" y="568513"/>
            <a:ext cx="8229600" cy="9420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4400"/>
              <a:buFont typeface="Calibri"/>
              <a:buNone/>
            </a:pPr>
            <a:r>
              <a:rPr lang="en-GB" sz="7200" dirty="0"/>
              <a:t>Key details</a:t>
            </a:r>
            <a:endParaRPr sz="7200" dirty="0"/>
          </a:p>
        </p:txBody>
      </p:sp>
      <p:sp>
        <p:nvSpPr>
          <p:cNvPr id="96" name="Google Shape;96;p14">
            <a:extLst>
              <a:ext uri="{FF2B5EF4-FFF2-40B4-BE49-F238E27FC236}">
                <a16:creationId xmlns:a16="http://schemas.microsoft.com/office/drawing/2014/main" id="{6C394311-0047-FDC6-1880-83DF4A314442}"/>
              </a:ext>
            </a:extLst>
          </p:cNvPr>
          <p:cNvSpPr txBox="1">
            <a:spLocks noGrp="1"/>
          </p:cNvSpPr>
          <p:nvPr>
            <p:ph type="body" idx="1"/>
          </p:nvPr>
        </p:nvSpPr>
        <p:spPr>
          <a:xfrm>
            <a:off x="0" y="1510513"/>
            <a:ext cx="9036600" cy="6121630"/>
          </a:xfrm>
          <a:prstGeom prst="rect">
            <a:avLst/>
          </a:prstGeom>
          <a:noFill/>
          <a:ln>
            <a:noFill/>
          </a:ln>
        </p:spPr>
        <p:txBody>
          <a:bodyPr spcFirstLastPara="1" wrap="square" lIns="91425" tIns="45700" rIns="91425" bIns="45700" anchor="t" anchorCtr="0">
            <a:noAutofit/>
          </a:bodyPr>
          <a:lstStyle/>
          <a:p>
            <a:pPr marL="457200" lvl="0" indent="-342900" algn="l" rtl="0">
              <a:lnSpc>
                <a:spcPct val="100000"/>
              </a:lnSpc>
              <a:spcBef>
                <a:spcPts val="640"/>
              </a:spcBef>
              <a:spcAft>
                <a:spcPts val="0"/>
              </a:spcAft>
              <a:buSzPts val="1800"/>
              <a:buChar char="•"/>
            </a:pPr>
            <a:r>
              <a:rPr lang="en-GB" dirty="0"/>
              <a:t>You must find your own placement </a:t>
            </a:r>
          </a:p>
          <a:p>
            <a:pPr marL="457200" lvl="0" indent="-342900" algn="l" rtl="0">
              <a:lnSpc>
                <a:spcPct val="100000"/>
              </a:lnSpc>
              <a:spcBef>
                <a:spcPts val="640"/>
              </a:spcBef>
              <a:spcAft>
                <a:spcPts val="0"/>
              </a:spcAft>
              <a:buSzPts val="1800"/>
              <a:buChar char="•"/>
            </a:pPr>
            <a:r>
              <a:rPr lang="en-GB" dirty="0"/>
              <a:t>It must be in the UK during the day</a:t>
            </a:r>
          </a:p>
          <a:p>
            <a:pPr marL="457200" lvl="0" indent="-342900" algn="l" rtl="0">
              <a:lnSpc>
                <a:spcPct val="100000"/>
              </a:lnSpc>
              <a:spcBef>
                <a:spcPts val="640"/>
              </a:spcBef>
              <a:spcAft>
                <a:spcPts val="0"/>
              </a:spcAft>
              <a:buSzPts val="1800"/>
              <a:buChar char="•"/>
            </a:pPr>
            <a:r>
              <a:rPr lang="en-GB" dirty="0"/>
              <a:t>You must complete a self placement form with your parent providing the placement/ employer details before </a:t>
            </a:r>
            <a:r>
              <a:rPr lang="en-GB" b="1" u="sng" dirty="0"/>
              <a:t>Friday 29th January! Act now! </a:t>
            </a:r>
            <a:endParaRPr b="1" u="sng" dirty="0"/>
          </a:p>
          <a:p>
            <a:pPr marL="457200" lvl="0" indent="-342900" algn="l" rtl="0">
              <a:lnSpc>
                <a:spcPct val="100000"/>
              </a:lnSpc>
              <a:spcBef>
                <a:spcPts val="0"/>
              </a:spcBef>
              <a:spcAft>
                <a:spcPts val="0"/>
              </a:spcAft>
              <a:buSzPts val="1800"/>
              <a:buChar char="•"/>
            </a:pPr>
            <a:r>
              <a:rPr lang="en-GB" dirty="0"/>
              <a:t>School will make checks to ensure the placement is well safeguarded.  These checks take time and must follow a very strict timeline, which is why the deadline is early. </a:t>
            </a:r>
            <a:endParaRPr dirty="0"/>
          </a:p>
          <a:p>
            <a:pPr marL="457200" lvl="0" indent="-342900" algn="l" rtl="0">
              <a:lnSpc>
                <a:spcPct val="100000"/>
              </a:lnSpc>
              <a:spcBef>
                <a:spcPts val="0"/>
              </a:spcBef>
              <a:spcAft>
                <a:spcPts val="0"/>
              </a:spcAft>
              <a:buSzPts val="1800"/>
              <a:buChar char="•"/>
            </a:pPr>
            <a:r>
              <a:rPr lang="en-GB" b="1" i="1" u="sng" dirty="0"/>
              <a:t>If you miss the deadline and can’t find a placement you will be in normal lessons in school that week.</a:t>
            </a:r>
            <a:endParaRPr b="1" i="1" u="sng" dirty="0"/>
          </a:p>
        </p:txBody>
      </p:sp>
    </p:spTree>
    <p:extLst>
      <p:ext uri="{BB962C8B-B14F-4D97-AF65-F5344CB8AC3E}">
        <p14:creationId xmlns:p14="http://schemas.microsoft.com/office/powerpoint/2010/main" val="71086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6">
                                            <p:txEl>
                                              <p:pRg st="0" end="0"/>
                                            </p:txEl>
                                          </p:spTgt>
                                        </p:tgtEl>
                                        <p:attrNameLst>
                                          <p:attrName>style.visibility</p:attrName>
                                        </p:attrNameLst>
                                      </p:cBhvr>
                                      <p:to>
                                        <p:strVal val="visible"/>
                                      </p:to>
                                    </p:set>
                                    <p:animEffect transition="in" filter="fade">
                                      <p:cBhvr>
                                        <p:cTn id="7" dur="500"/>
                                        <p:tgtEl>
                                          <p:spTgt spid="9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6">
                                            <p:txEl>
                                              <p:pRg st="1" end="1"/>
                                            </p:txEl>
                                          </p:spTgt>
                                        </p:tgtEl>
                                        <p:attrNameLst>
                                          <p:attrName>style.visibility</p:attrName>
                                        </p:attrNameLst>
                                      </p:cBhvr>
                                      <p:to>
                                        <p:strVal val="visible"/>
                                      </p:to>
                                    </p:set>
                                    <p:animEffect transition="in" filter="fade">
                                      <p:cBhvr>
                                        <p:cTn id="12" dur="500"/>
                                        <p:tgtEl>
                                          <p:spTgt spid="9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6">
                                            <p:txEl>
                                              <p:pRg st="2" end="2"/>
                                            </p:txEl>
                                          </p:spTgt>
                                        </p:tgtEl>
                                        <p:attrNameLst>
                                          <p:attrName>style.visibility</p:attrName>
                                        </p:attrNameLst>
                                      </p:cBhvr>
                                      <p:to>
                                        <p:strVal val="visible"/>
                                      </p:to>
                                    </p:set>
                                    <p:animEffect transition="in" filter="fade">
                                      <p:cBhvr>
                                        <p:cTn id="17" dur="500"/>
                                        <p:tgtEl>
                                          <p:spTgt spid="9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6">
                                            <p:txEl>
                                              <p:pRg st="3" end="3"/>
                                            </p:txEl>
                                          </p:spTgt>
                                        </p:tgtEl>
                                        <p:attrNameLst>
                                          <p:attrName>style.visibility</p:attrName>
                                        </p:attrNameLst>
                                      </p:cBhvr>
                                      <p:to>
                                        <p:strVal val="visible"/>
                                      </p:to>
                                    </p:set>
                                    <p:animEffect transition="in" filter="fade">
                                      <p:cBhvr>
                                        <p:cTn id="22" dur="500"/>
                                        <p:tgtEl>
                                          <p:spTgt spid="9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6">
                                            <p:txEl>
                                              <p:pRg st="4" end="4"/>
                                            </p:txEl>
                                          </p:spTgt>
                                        </p:tgtEl>
                                        <p:attrNameLst>
                                          <p:attrName>style.visibility</p:attrName>
                                        </p:attrNameLst>
                                      </p:cBhvr>
                                      <p:to>
                                        <p:strVal val="visible"/>
                                      </p:to>
                                    </p:set>
                                    <p:animEffect transition="in" filter="fade">
                                      <p:cBhvr>
                                        <p:cTn id="27" dur="500"/>
                                        <p:tgtEl>
                                          <p:spTgt spid="9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490D24B-EE92-3325-CA47-14F832E06D03}"/>
              </a:ext>
            </a:extLst>
          </p:cNvPr>
          <p:cNvPicPr>
            <a:picLocks noChangeAspect="1"/>
          </p:cNvPicPr>
          <p:nvPr/>
        </p:nvPicPr>
        <p:blipFill>
          <a:blip r:embed="rId3"/>
          <a:stretch>
            <a:fillRect/>
          </a:stretch>
        </p:blipFill>
        <p:spPr>
          <a:xfrm>
            <a:off x="2137122" y="0"/>
            <a:ext cx="4869756" cy="6858000"/>
          </a:xfrm>
          <a:prstGeom prst="rect">
            <a:avLst/>
          </a:prstGeom>
        </p:spPr>
      </p:pic>
    </p:spTree>
    <p:extLst>
      <p:ext uri="{BB962C8B-B14F-4D97-AF65-F5344CB8AC3E}">
        <p14:creationId xmlns:p14="http://schemas.microsoft.com/office/powerpoint/2010/main" val="3928955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4"/>
          <p:cNvSpPr txBox="1">
            <a:spLocks noGrp="1"/>
          </p:cNvSpPr>
          <p:nvPr>
            <p:ph type="title"/>
          </p:nvPr>
        </p:nvSpPr>
        <p:spPr>
          <a:xfrm>
            <a:off x="457200" y="854437"/>
            <a:ext cx="8229600" cy="9420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4400"/>
              <a:buFont typeface="Calibri"/>
              <a:buNone/>
            </a:pPr>
            <a:r>
              <a:rPr lang="en-GB" sz="7200" dirty="0"/>
              <a:t>First step</a:t>
            </a:r>
            <a:endParaRPr sz="7200" dirty="0"/>
          </a:p>
        </p:txBody>
      </p:sp>
      <p:sp>
        <p:nvSpPr>
          <p:cNvPr id="96" name="Google Shape;96;p14"/>
          <p:cNvSpPr txBox="1">
            <a:spLocks noGrp="1"/>
          </p:cNvSpPr>
          <p:nvPr>
            <p:ph type="body" idx="1"/>
          </p:nvPr>
        </p:nvSpPr>
        <p:spPr>
          <a:xfrm>
            <a:off x="53700" y="2126223"/>
            <a:ext cx="9036600" cy="5535900"/>
          </a:xfrm>
          <a:prstGeom prst="rect">
            <a:avLst/>
          </a:prstGeom>
          <a:noFill/>
          <a:ln>
            <a:noFill/>
          </a:ln>
        </p:spPr>
        <p:txBody>
          <a:bodyPr spcFirstLastPara="1" wrap="square" lIns="91425" tIns="45700" rIns="91425" bIns="45700" anchor="t" anchorCtr="0">
            <a:noAutofit/>
          </a:bodyPr>
          <a:lstStyle/>
          <a:p>
            <a:pPr marL="457200" lvl="0" indent="-342900" algn="l" rtl="0">
              <a:lnSpc>
                <a:spcPct val="100000"/>
              </a:lnSpc>
              <a:spcBef>
                <a:spcPts val="640"/>
              </a:spcBef>
              <a:spcAft>
                <a:spcPts val="0"/>
              </a:spcAft>
              <a:buSzPts val="1800"/>
              <a:buChar char="•"/>
            </a:pPr>
            <a:r>
              <a:rPr lang="en-GB" dirty="0"/>
              <a:t>Go through the pack with your parents tonight!</a:t>
            </a:r>
          </a:p>
          <a:p>
            <a:pPr marL="457200" lvl="0" indent="-342900" algn="l" rtl="0">
              <a:lnSpc>
                <a:spcPct val="100000"/>
              </a:lnSpc>
              <a:spcBef>
                <a:spcPts val="640"/>
              </a:spcBef>
              <a:spcAft>
                <a:spcPts val="0"/>
              </a:spcAft>
              <a:buSzPts val="1800"/>
              <a:buChar char="•"/>
            </a:pPr>
            <a:r>
              <a:rPr lang="en-GB" dirty="0"/>
              <a:t>Check that your parent agrees to you taking part and ask them to sign the </a:t>
            </a:r>
            <a:r>
              <a:rPr lang="en-GB" b="1" u="sng" dirty="0"/>
              <a:t>Parental Agreement form and hand into the school office before this Friday 16</a:t>
            </a:r>
            <a:r>
              <a:rPr lang="en-GB" b="1" u="sng" baseline="30000" dirty="0"/>
              <a:t>th</a:t>
            </a:r>
            <a:r>
              <a:rPr lang="en-GB" b="1" u="sng" dirty="0"/>
              <a:t> October.  </a:t>
            </a:r>
          </a:p>
          <a:p>
            <a:pPr marL="457200" lvl="0" indent="-342900" algn="l" rtl="0">
              <a:lnSpc>
                <a:spcPct val="100000"/>
              </a:lnSpc>
              <a:spcBef>
                <a:spcPts val="640"/>
              </a:spcBef>
              <a:spcAft>
                <a:spcPts val="0"/>
              </a:spcAft>
              <a:buSzPts val="1800"/>
              <a:buChar char="•"/>
            </a:pPr>
            <a:endParaRPr dirty="0"/>
          </a:p>
        </p:txBody>
      </p:sp>
    </p:spTree>
    <p:extLst>
      <p:ext uri="{BB962C8B-B14F-4D97-AF65-F5344CB8AC3E}">
        <p14:creationId xmlns:p14="http://schemas.microsoft.com/office/powerpoint/2010/main" val="547837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575B6-BE1E-6A84-B8CC-BA84C897953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531FE56-5E3E-7266-9F17-FE719367B226}"/>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25C8851E-E100-5287-BD65-F968D8AE1372}"/>
              </a:ext>
            </a:extLst>
          </p:cNvPr>
          <p:cNvPicPr>
            <a:picLocks noChangeAspect="1"/>
          </p:cNvPicPr>
          <p:nvPr/>
        </p:nvPicPr>
        <p:blipFill>
          <a:blip r:embed="rId2"/>
          <a:stretch>
            <a:fillRect/>
          </a:stretch>
        </p:blipFill>
        <p:spPr>
          <a:xfrm>
            <a:off x="1221576" y="681037"/>
            <a:ext cx="6071589" cy="6152007"/>
          </a:xfrm>
          <a:prstGeom prst="rect">
            <a:avLst/>
          </a:prstGeom>
        </p:spPr>
      </p:pic>
    </p:spTree>
    <p:extLst>
      <p:ext uri="{BB962C8B-B14F-4D97-AF65-F5344CB8AC3E}">
        <p14:creationId xmlns:p14="http://schemas.microsoft.com/office/powerpoint/2010/main" val="37483621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18"/>
          <p:cNvSpPr txBox="1">
            <a:spLocks noGrp="1"/>
          </p:cNvSpPr>
          <p:nvPr>
            <p:ph type="title"/>
          </p:nvPr>
        </p:nvSpPr>
        <p:spPr>
          <a:xfrm>
            <a:off x="457200" y="1063228"/>
            <a:ext cx="8229600" cy="857400"/>
          </a:xfrm>
          <a:prstGeom prst="rect">
            <a:avLst/>
          </a:prstGeom>
        </p:spPr>
        <p:txBody>
          <a:bodyPr spcFirstLastPara="1" wrap="square" lIns="91425" tIns="45700" rIns="91425" bIns="45700" anchor="ctr" anchorCtr="0">
            <a:noAutofit/>
          </a:bodyPr>
          <a:lstStyle/>
          <a:p>
            <a:r>
              <a:rPr lang="en-GB"/>
              <a:t>Why is it so hard to find a placement??</a:t>
            </a:r>
            <a:endParaRPr/>
          </a:p>
        </p:txBody>
      </p:sp>
      <p:sp>
        <p:nvSpPr>
          <p:cNvPr id="130" name="Google Shape;130;p18"/>
          <p:cNvSpPr txBox="1">
            <a:spLocks noGrp="1"/>
          </p:cNvSpPr>
          <p:nvPr>
            <p:ph type="body" idx="1"/>
          </p:nvPr>
        </p:nvSpPr>
        <p:spPr>
          <a:xfrm>
            <a:off x="457200" y="2016263"/>
            <a:ext cx="8229600" cy="3283500"/>
          </a:xfrm>
          <a:prstGeom prst="rect">
            <a:avLst/>
          </a:prstGeom>
        </p:spPr>
        <p:txBody>
          <a:bodyPr spcFirstLastPara="1" wrap="square" lIns="91425" tIns="45700" rIns="91425" bIns="45700" anchor="t" anchorCtr="0">
            <a:noAutofit/>
          </a:bodyPr>
          <a:lstStyle/>
          <a:p>
            <a:pPr marL="0" indent="0">
              <a:buNone/>
            </a:pPr>
            <a:r>
              <a:rPr lang="en-GB" dirty="0"/>
              <a:t>-no previous experience</a:t>
            </a:r>
            <a:endParaRPr dirty="0"/>
          </a:p>
          <a:p>
            <a:pPr marL="0" indent="0">
              <a:buNone/>
            </a:pPr>
            <a:r>
              <a:rPr lang="en-GB" dirty="0"/>
              <a:t>-no references</a:t>
            </a:r>
            <a:endParaRPr dirty="0"/>
          </a:p>
          <a:p>
            <a:pPr marL="0" indent="0">
              <a:buNone/>
            </a:pPr>
            <a:r>
              <a:rPr lang="en-GB" dirty="0"/>
              <a:t>-no basic work ready skills </a:t>
            </a:r>
            <a:endParaRPr dirty="0"/>
          </a:p>
          <a:p>
            <a:pPr marL="0" indent="0">
              <a:buNone/>
            </a:pPr>
            <a:r>
              <a:rPr lang="en-GB" dirty="0"/>
              <a:t>-under 16s can be immature</a:t>
            </a:r>
            <a:endParaRPr dirty="0"/>
          </a:p>
          <a:p>
            <a:pPr marL="0" indent="0">
              <a:buNone/>
            </a:pPr>
            <a:r>
              <a:rPr lang="en-GB" dirty="0"/>
              <a:t>-no confidence</a:t>
            </a:r>
            <a:endParaRPr dirty="0"/>
          </a:p>
          <a:p>
            <a:pPr marL="0" indent="0">
              <a:buSzPts val="1100"/>
              <a:buNone/>
            </a:pPr>
            <a:endParaRPr dirty="0"/>
          </a:p>
          <a:p>
            <a:pPr marL="3200400" indent="457200" algn="ctr">
              <a:buNone/>
            </a:pPr>
            <a:r>
              <a:rPr lang="en-GB" sz="3300" b="1" dirty="0"/>
              <a:t>high risk for employers</a:t>
            </a:r>
            <a:endParaRPr sz="3300" b="1" dirty="0"/>
          </a:p>
          <a:p>
            <a:pPr marL="0" indent="0">
              <a:buNone/>
            </a:pPr>
            <a:endParaRPr sz="3300" b="1" dirty="0"/>
          </a:p>
          <a:p>
            <a:pPr marL="0" indent="0">
              <a:buNone/>
            </a:pPr>
            <a:endParaRPr dirty="0"/>
          </a:p>
          <a:p>
            <a:pPr marL="0" indent="0">
              <a:buNone/>
            </a:pPr>
            <a:r>
              <a:rPr lang="en-GB" dirty="0"/>
              <a:t> </a:t>
            </a:r>
            <a:endParaRPr dirty="0"/>
          </a:p>
          <a:p>
            <a:pPr marL="0" indent="0">
              <a:buNone/>
            </a:pPr>
            <a:endParaRPr dirty="0"/>
          </a:p>
          <a:p>
            <a:pPr marL="0" indent="0">
              <a:buNone/>
            </a:pPr>
            <a:endParaRPr dirty="0"/>
          </a:p>
        </p:txBody>
      </p:sp>
      <p:pic>
        <p:nvPicPr>
          <p:cNvPr id="131" name="Google Shape;131;p18"/>
          <p:cNvPicPr preferRelativeResize="0"/>
          <p:nvPr/>
        </p:nvPicPr>
        <p:blipFill>
          <a:blip r:embed="rId3">
            <a:alphaModFix/>
          </a:blip>
          <a:stretch>
            <a:fillRect/>
          </a:stretch>
        </p:blipFill>
        <p:spPr>
          <a:xfrm>
            <a:off x="156300" y="4236732"/>
            <a:ext cx="3009284" cy="1692731"/>
          </a:xfrm>
          <a:prstGeom prst="rect">
            <a:avLst/>
          </a:prstGeom>
          <a:noFill/>
          <a:ln>
            <a:noFill/>
          </a:ln>
        </p:spPr>
      </p:pic>
      <p:pic>
        <p:nvPicPr>
          <p:cNvPr id="132" name="Google Shape;132;p18"/>
          <p:cNvPicPr preferRelativeResize="0"/>
          <p:nvPr/>
        </p:nvPicPr>
        <p:blipFill rotWithShape="1">
          <a:blip r:embed="rId4">
            <a:alphaModFix/>
          </a:blip>
          <a:srcRect l="2943" t="12705" r="21958" b="25255"/>
          <a:stretch/>
        </p:blipFill>
        <p:spPr>
          <a:xfrm>
            <a:off x="5832000" y="2325826"/>
            <a:ext cx="3009276" cy="160064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0">
                                            <p:txEl>
                                              <p:pRg st="0" end="0"/>
                                            </p:txEl>
                                          </p:spTgt>
                                        </p:tgtEl>
                                        <p:attrNameLst>
                                          <p:attrName>style.visibility</p:attrName>
                                        </p:attrNameLst>
                                      </p:cBhvr>
                                      <p:to>
                                        <p:strVal val="visible"/>
                                      </p:to>
                                    </p:set>
                                    <p:animEffect transition="in" filter="fade">
                                      <p:cBhvr>
                                        <p:cTn id="7" dur="500"/>
                                        <p:tgtEl>
                                          <p:spTgt spid="1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0">
                                            <p:txEl>
                                              <p:pRg st="1" end="1"/>
                                            </p:txEl>
                                          </p:spTgt>
                                        </p:tgtEl>
                                        <p:attrNameLst>
                                          <p:attrName>style.visibility</p:attrName>
                                        </p:attrNameLst>
                                      </p:cBhvr>
                                      <p:to>
                                        <p:strVal val="visible"/>
                                      </p:to>
                                    </p:set>
                                    <p:animEffect transition="in" filter="fade">
                                      <p:cBhvr>
                                        <p:cTn id="12" dur="500"/>
                                        <p:tgtEl>
                                          <p:spTgt spid="13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0">
                                            <p:txEl>
                                              <p:pRg st="2" end="2"/>
                                            </p:txEl>
                                          </p:spTgt>
                                        </p:tgtEl>
                                        <p:attrNameLst>
                                          <p:attrName>style.visibility</p:attrName>
                                        </p:attrNameLst>
                                      </p:cBhvr>
                                      <p:to>
                                        <p:strVal val="visible"/>
                                      </p:to>
                                    </p:set>
                                    <p:animEffect transition="in" filter="fade">
                                      <p:cBhvr>
                                        <p:cTn id="17" dur="500"/>
                                        <p:tgtEl>
                                          <p:spTgt spid="13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0">
                                            <p:txEl>
                                              <p:pRg st="3" end="3"/>
                                            </p:txEl>
                                          </p:spTgt>
                                        </p:tgtEl>
                                        <p:attrNameLst>
                                          <p:attrName>style.visibility</p:attrName>
                                        </p:attrNameLst>
                                      </p:cBhvr>
                                      <p:to>
                                        <p:strVal val="visible"/>
                                      </p:to>
                                    </p:set>
                                    <p:animEffect transition="in" filter="fade">
                                      <p:cBhvr>
                                        <p:cTn id="22" dur="500"/>
                                        <p:tgtEl>
                                          <p:spTgt spid="13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0">
                                            <p:txEl>
                                              <p:pRg st="6" end="6"/>
                                            </p:txEl>
                                          </p:spTgt>
                                        </p:tgtEl>
                                        <p:attrNameLst>
                                          <p:attrName>style.visibility</p:attrName>
                                        </p:attrNameLst>
                                      </p:cBhvr>
                                      <p:to>
                                        <p:strVal val="visible"/>
                                      </p:to>
                                    </p:set>
                                    <p:animEffect transition="in" filter="fade">
                                      <p:cBhvr>
                                        <p:cTn id="27" dur="500"/>
                                        <p:tgtEl>
                                          <p:spTgt spid="13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9"/>
          <p:cNvSpPr txBox="1">
            <a:spLocks noGrp="1"/>
          </p:cNvSpPr>
          <p:nvPr>
            <p:ph type="title"/>
          </p:nvPr>
        </p:nvSpPr>
        <p:spPr>
          <a:xfrm>
            <a:off x="457200" y="727510"/>
            <a:ext cx="8229600" cy="857400"/>
          </a:xfrm>
          <a:prstGeom prst="rect">
            <a:avLst/>
          </a:prstGeom>
        </p:spPr>
        <p:txBody>
          <a:bodyPr spcFirstLastPara="1" wrap="square" lIns="91425" tIns="45700" rIns="91425" bIns="45700" anchor="ctr" anchorCtr="0">
            <a:noAutofit/>
          </a:bodyPr>
          <a:lstStyle/>
          <a:p>
            <a:r>
              <a:rPr lang="en-GB"/>
              <a:t>What’s the answer?</a:t>
            </a:r>
            <a:endParaRPr/>
          </a:p>
        </p:txBody>
      </p:sp>
      <p:sp>
        <p:nvSpPr>
          <p:cNvPr id="139" name="Google Shape;139;p19"/>
          <p:cNvSpPr txBox="1">
            <a:spLocks noGrp="1"/>
          </p:cNvSpPr>
          <p:nvPr>
            <p:ph type="body" idx="1"/>
          </p:nvPr>
        </p:nvSpPr>
        <p:spPr>
          <a:xfrm>
            <a:off x="457200" y="1462669"/>
            <a:ext cx="8229600" cy="3989400"/>
          </a:xfrm>
          <a:prstGeom prst="rect">
            <a:avLst/>
          </a:prstGeom>
        </p:spPr>
        <p:txBody>
          <a:bodyPr spcFirstLastPara="1" wrap="square" lIns="91425" tIns="45700" rIns="91425" bIns="45700" anchor="t" anchorCtr="0">
            <a:noAutofit/>
          </a:bodyPr>
          <a:lstStyle/>
          <a:p>
            <a:pPr marL="0" indent="0">
              <a:buNone/>
            </a:pPr>
            <a:r>
              <a:rPr lang="en-GB" sz="2500" b="1" dirty="0"/>
              <a:t>Rethink</a:t>
            </a:r>
            <a:r>
              <a:rPr lang="en-GB" sz="2500" dirty="0"/>
              <a:t> what your first work experience should be.  You just need somewhere that will:</a:t>
            </a:r>
            <a:endParaRPr sz="2500" dirty="0"/>
          </a:p>
          <a:p>
            <a:pPr marL="0" indent="0">
              <a:buNone/>
            </a:pPr>
            <a:endParaRPr sz="2500" dirty="0"/>
          </a:p>
          <a:p>
            <a:pPr marL="0" indent="0">
              <a:buNone/>
            </a:pPr>
            <a:r>
              <a:rPr lang="en-GB" sz="2500" dirty="0"/>
              <a:t>-help you develop confidence at your pace</a:t>
            </a:r>
            <a:endParaRPr sz="2500" dirty="0"/>
          </a:p>
          <a:p>
            <a:pPr marL="0" indent="0">
              <a:buNone/>
            </a:pPr>
            <a:r>
              <a:rPr lang="en-GB" sz="2500" dirty="0"/>
              <a:t>-help you develop basic work ready skills</a:t>
            </a:r>
            <a:endParaRPr sz="2500" dirty="0"/>
          </a:p>
          <a:p>
            <a:pPr marL="0" indent="0">
              <a:buNone/>
            </a:pPr>
            <a:r>
              <a:rPr lang="en-GB" sz="2500" dirty="0"/>
              <a:t>-make you feel helpful and useful</a:t>
            </a:r>
            <a:endParaRPr sz="2500" dirty="0"/>
          </a:p>
          <a:p>
            <a:pPr marL="0" indent="0">
              <a:buSzPts val="1100"/>
              <a:buNone/>
            </a:pPr>
            <a:r>
              <a:rPr lang="en-GB" sz="2500" dirty="0"/>
              <a:t>-give you a good reference</a:t>
            </a:r>
            <a:endParaRPr sz="2500" dirty="0"/>
          </a:p>
          <a:p>
            <a:pPr marL="0" indent="0">
              <a:buNone/>
            </a:pPr>
            <a:endParaRPr sz="2500" dirty="0"/>
          </a:p>
          <a:p>
            <a:pPr marL="0" indent="0">
              <a:buNone/>
            </a:pPr>
            <a:r>
              <a:rPr lang="en-GB" sz="2500" b="1" dirty="0"/>
              <a:t>It doesn’t need to be related to a career</a:t>
            </a:r>
            <a:endParaRPr sz="2500" b="1" dirty="0"/>
          </a:p>
          <a:p>
            <a:pPr marL="1828800" indent="457200">
              <a:buNone/>
            </a:pPr>
            <a:r>
              <a:rPr lang="en-GB" sz="2500" b="1" dirty="0"/>
              <a:t> at this stage</a:t>
            </a:r>
            <a:endParaRPr sz="2500" b="1" dirty="0"/>
          </a:p>
        </p:txBody>
      </p:sp>
      <p:pic>
        <p:nvPicPr>
          <p:cNvPr id="140" name="Google Shape;140;p19"/>
          <p:cNvPicPr preferRelativeResize="0"/>
          <p:nvPr/>
        </p:nvPicPr>
        <p:blipFill>
          <a:blip r:embed="rId3">
            <a:alphaModFix/>
          </a:blip>
          <a:stretch>
            <a:fillRect/>
          </a:stretch>
        </p:blipFill>
        <p:spPr>
          <a:xfrm>
            <a:off x="7539576" y="4498201"/>
            <a:ext cx="1086187" cy="108618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0"/>
          <p:cNvSpPr txBox="1">
            <a:spLocks noGrp="1"/>
          </p:cNvSpPr>
          <p:nvPr>
            <p:ph type="title"/>
          </p:nvPr>
        </p:nvSpPr>
        <p:spPr>
          <a:xfrm>
            <a:off x="457200" y="727510"/>
            <a:ext cx="8229600" cy="857400"/>
          </a:xfrm>
          <a:prstGeom prst="rect">
            <a:avLst/>
          </a:prstGeom>
        </p:spPr>
        <p:txBody>
          <a:bodyPr spcFirstLastPara="1" wrap="square" lIns="91425" tIns="45700" rIns="91425" bIns="45700" anchor="ctr" anchorCtr="0">
            <a:noAutofit/>
          </a:bodyPr>
          <a:lstStyle/>
          <a:p>
            <a:r>
              <a:rPr lang="en-GB"/>
              <a:t>What’s the answer?</a:t>
            </a:r>
            <a:endParaRPr/>
          </a:p>
        </p:txBody>
      </p:sp>
      <p:sp>
        <p:nvSpPr>
          <p:cNvPr id="147" name="Google Shape;147;p20"/>
          <p:cNvSpPr txBox="1">
            <a:spLocks noGrp="1"/>
          </p:cNvSpPr>
          <p:nvPr>
            <p:ph type="body" idx="1"/>
          </p:nvPr>
        </p:nvSpPr>
        <p:spPr>
          <a:xfrm>
            <a:off x="457200" y="1462669"/>
            <a:ext cx="8229600" cy="3989400"/>
          </a:xfrm>
          <a:prstGeom prst="rect">
            <a:avLst/>
          </a:prstGeom>
        </p:spPr>
        <p:txBody>
          <a:bodyPr spcFirstLastPara="1" wrap="square" lIns="91425" tIns="45700" rIns="91425" bIns="45700" anchor="t" anchorCtr="0">
            <a:noAutofit/>
          </a:bodyPr>
          <a:lstStyle/>
          <a:p>
            <a:pPr marL="0" indent="0">
              <a:buNone/>
            </a:pPr>
            <a:r>
              <a:rPr lang="en-GB" sz="2700" dirty="0"/>
              <a:t>-You need someone who can vouch for you!</a:t>
            </a:r>
          </a:p>
          <a:p>
            <a:pPr marL="0" indent="0">
              <a:buNone/>
            </a:pPr>
            <a:r>
              <a:rPr lang="en-GB" sz="2700" dirty="0"/>
              <a:t>-Explore placements with family and friends</a:t>
            </a:r>
            <a:endParaRPr sz="2700" dirty="0"/>
          </a:p>
          <a:p>
            <a:pPr marL="0" indent="0">
              <a:buNone/>
            </a:pPr>
            <a:r>
              <a:rPr lang="en-GB" sz="2700" dirty="0"/>
              <a:t>-Employers who value very young people:</a:t>
            </a:r>
            <a:endParaRPr sz="2700" dirty="0"/>
          </a:p>
          <a:p>
            <a:pPr marL="0" indent="0">
              <a:buNone/>
            </a:pPr>
            <a:r>
              <a:rPr lang="en-GB" sz="2100" dirty="0"/>
              <a:t>*Primary Schools/Nurseries/Kiddy Clubs</a:t>
            </a:r>
            <a:endParaRPr sz="2100" dirty="0"/>
          </a:p>
          <a:p>
            <a:pPr marL="0" indent="0">
              <a:buNone/>
            </a:pPr>
            <a:r>
              <a:rPr lang="en-GB" sz="2100" dirty="0"/>
              <a:t>*Elderly Care Homes/Elderly support services</a:t>
            </a:r>
            <a:endParaRPr sz="2100" dirty="0"/>
          </a:p>
          <a:p>
            <a:pPr marL="0" indent="0">
              <a:buNone/>
            </a:pPr>
            <a:r>
              <a:rPr lang="en-GB" sz="2100" dirty="0"/>
              <a:t>*Leisure Centres/Theme Parks/Ball Pool Centres</a:t>
            </a:r>
            <a:endParaRPr sz="2100" dirty="0"/>
          </a:p>
          <a:p>
            <a:pPr marL="0" indent="0">
              <a:buNone/>
            </a:pPr>
            <a:r>
              <a:rPr lang="en-GB" sz="2100" dirty="0"/>
              <a:t>*Local Government/Libraries/councils/ Community projects</a:t>
            </a:r>
            <a:endParaRPr sz="2100" dirty="0"/>
          </a:p>
          <a:p>
            <a:pPr marL="0" indent="0">
              <a:buNone/>
            </a:pPr>
            <a:r>
              <a:rPr lang="en-GB" sz="2700" dirty="0"/>
              <a:t>-Employers that employ young people for Saturday jobs:</a:t>
            </a:r>
            <a:endParaRPr sz="2700" dirty="0"/>
          </a:p>
          <a:p>
            <a:pPr marL="0" indent="0">
              <a:buNone/>
            </a:pPr>
            <a:r>
              <a:rPr lang="en-GB" sz="2100" dirty="0"/>
              <a:t>*Cafes/</a:t>
            </a:r>
            <a:r>
              <a:rPr lang="en-GB" sz="2100" dirty="0" err="1"/>
              <a:t>Resturants</a:t>
            </a:r>
            <a:endParaRPr sz="2100" dirty="0"/>
          </a:p>
          <a:p>
            <a:pPr marL="0" indent="0">
              <a:buNone/>
            </a:pPr>
            <a:r>
              <a:rPr lang="en-GB" sz="2100" dirty="0"/>
              <a:t>*Salons/Hairdressers</a:t>
            </a:r>
            <a:endParaRPr sz="2100" dirty="0"/>
          </a:p>
          <a:p>
            <a:pPr marL="0" indent="0">
              <a:buNone/>
            </a:pPr>
            <a:r>
              <a:rPr lang="en-GB" sz="2100" dirty="0"/>
              <a:t>*Local Shops/Bakeries etc</a:t>
            </a:r>
            <a:endParaRPr sz="2100" dirty="0"/>
          </a:p>
          <a:p>
            <a:pPr marL="0" indent="0">
              <a:buNone/>
            </a:pPr>
            <a:endParaRPr sz="2700" dirty="0"/>
          </a:p>
        </p:txBody>
      </p:sp>
      <p:pic>
        <p:nvPicPr>
          <p:cNvPr id="148" name="Google Shape;148;p20"/>
          <p:cNvPicPr preferRelativeResize="0"/>
          <p:nvPr/>
        </p:nvPicPr>
        <p:blipFill rotWithShape="1">
          <a:blip r:embed="rId3">
            <a:alphaModFix/>
          </a:blip>
          <a:srcRect/>
          <a:stretch/>
        </p:blipFill>
        <p:spPr>
          <a:xfrm>
            <a:off x="7396264" y="5220572"/>
            <a:ext cx="1086188" cy="108618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7">
                                            <p:txEl>
                                              <p:pRg st="0" end="0"/>
                                            </p:txEl>
                                          </p:spTgt>
                                        </p:tgtEl>
                                        <p:attrNameLst>
                                          <p:attrName>style.visibility</p:attrName>
                                        </p:attrNameLst>
                                      </p:cBhvr>
                                      <p:to>
                                        <p:strVal val="visible"/>
                                      </p:to>
                                    </p:set>
                                    <p:animEffect transition="in" filter="fade">
                                      <p:cBhvr>
                                        <p:cTn id="7" dur="500"/>
                                        <p:tgtEl>
                                          <p:spTgt spid="1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7">
                                            <p:txEl>
                                              <p:pRg st="1" end="1"/>
                                            </p:txEl>
                                          </p:spTgt>
                                        </p:tgtEl>
                                        <p:attrNameLst>
                                          <p:attrName>style.visibility</p:attrName>
                                        </p:attrNameLst>
                                      </p:cBhvr>
                                      <p:to>
                                        <p:strVal val="visible"/>
                                      </p:to>
                                    </p:set>
                                    <p:animEffect transition="in" filter="fade">
                                      <p:cBhvr>
                                        <p:cTn id="12" dur="500"/>
                                        <p:tgtEl>
                                          <p:spTgt spid="14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7">
                                            <p:txEl>
                                              <p:pRg st="2" end="2"/>
                                            </p:txEl>
                                          </p:spTgt>
                                        </p:tgtEl>
                                        <p:attrNameLst>
                                          <p:attrName>style.visibility</p:attrName>
                                        </p:attrNameLst>
                                      </p:cBhvr>
                                      <p:to>
                                        <p:strVal val="visible"/>
                                      </p:to>
                                    </p:set>
                                    <p:animEffect transition="in" filter="fade">
                                      <p:cBhvr>
                                        <p:cTn id="17" dur="500"/>
                                        <p:tgtEl>
                                          <p:spTgt spid="14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7">
                                            <p:txEl>
                                              <p:pRg st="3" end="3"/>
                                            </p:txEl>
                                          </p:spTgt>
                                        </p:tgtEl>
                                        <p:attrNameLst>
                                          <p:attrName>style.visibility</p:attrName>
                                        </p:attrNameLst>
                                      </p:cBhvr>
                                      <p:to>
                                        <p:strVal val="visible"/>
                                      </p:to>
                                    </p:set>
                                    <p:animEffect transition="in" filter="fade">
                                      <p:cBhvr>
                                        <p:cTn id="22" dur="500"/>
                                        <p:tgtEl>
                                          <p:spTgt spid="147">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147">
                                            <p:txEl>
                                              <p:pRg st="4" end="4"/>
                                            </p:txEl>
                                          </p:spTgt>
                                        </p:tgtEl>
                                        <p:attrNameLst>
                                          <p:attrName>style.visibility</p:attrName>
                                        </p:attrNameLst>
                                      </p:cBhvr>
                                      <p:to>
                                        <p:strVal val="visible"/>
                                      </p:to>
                                    </p:set>
                                    <p:animEffect transition="in" filter="fade">
                                      <p:cBhvr>
                                        <p:cTn id="25" dur="500"/>
                                        <p:tgtEl>
                                          <p:spTgt spid="147">
                                            <p:txEl>
                                              <p:pRg st="4" end="4"/>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147">
                                            <p:txEl>
                                              <p:pRg st="5" end="5"/>
                                            </p:txEl>
                                          </p:spTgt>
                                        </p:tgtEl>
                                        <p:attrNameLst>
                                          <p:attrName>style.visibility</p:attrName>
                                        </p:attrNameLst>
                                      </p:cBhvr>
                                      <p:to>
                                        <p:strVal val="visible"/>
                                      </p:to>
                                    </p:set>
                                    <p:animEffect transition="in" filter="fade">
                                      <p:cBhvr>
                                        <p:cTn id="28" dur="500"/>
                                        <p:tgtEl>
                                          <p:spTgt spid="147">
                                            <p:txEl>
                                              <p:pRg st="5" end="5"/>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147">
                                            <p:txEl>
                                              <p:pRg st="6" end="6"/>
                                            </p:txEl>
                                          </p:spTgt>
                                        </p:tgtEl>
                                        <p:attrNameLst>
                                          <p:attrName>style.visibility</p:attrName>
                                        </p:attrNameLst>
                                      </p:cBhvr>
                                      <p:to>
                                        <p:strVal val="visible"/>
                                      </p:to>
                                    </p:set>
                                    <p:animEffect transition="in" filter="fade">
                                      <p:cBhvr>
                                        <p:cTn id="31" dur="500"/>
                                        <p:tgtEl>
                                          <p:spTgt spid="147">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47">
                                            <p:txEl>
                                              <p:pRg st="7" end="7"/>
                                            </p:txEl>
                                          </p:spTgt>
                                        </p:tgtEl>
                                        <p:attrNameLst>
                                          <p:attrName>style.visibility</p:attrName>
                                        </p:attrNameLst>
                                      </p:cBhvr>
                                      <p:to>
                                        <p:strVal val="visible"/>
                                      </p:to>
                                    </p:set>
                                    <p:animEffect transition="in" filter="fade">
                                      <p:cBhvr>
                                        <p:cTn id="36" dur="500"/>
                                        <p:tgtEl>
                                          <p:spTgt spid="147">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47">
                                            <p:txEl>
                                              <p:pRg st="8" end="8"/>
                                            </p:txEl>
                                          </p:spTgt>
                                        </p:tgtEl>
                                        <p:attrNameLst>
                                          <p:attrName>style.visibility</p:attrName>
                                        </p:attrNameLst>
                                      </p:cBhvr>
                                      <p:to>
                                        <p:strVal val="visible"/>
                                      </p:to>
                                    </p:set>
                                    <p:animEffect transition="in" filter="fade">
                                      <p:cBhvr>
                                        <p:cTn id="41" dur="500"/>
                                        <p:tgtEl>
                                          <p:spTgt spid="147">
                                            <p:txEl>
                                              <p:pRg st="8" end="8"/>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147">
                                            <p:txEl>
                                              <p:pRg st="9" end="9"/>
                                            </p:txEl>
                                          </p:spTgt>
                                        </p:tgtEl>
                                        <p:attrNameLst>
                                          <p:attrName>style.visibility</p:attrName>
                                        </p:attrNameLst>
                                      </p:cBhvr>
                                      <p:to>
                                        <p:strVal val="visible"/>
                                      </p:to>
                                    </p:set>
                                    <p:animEffect transition="in" filter="fade">
                                      <p:cBhvr>
                                        <p:cTn id="44" dur="500"/>
                                        <p:tgtEl>
                                          <p:spTgt spid="147">
                                            <p:txEl>
                                              <p:pRg st="9" end="9"/>
                                            </p:txEl>
                                          </p:spTgt>
                                        </p:tgtEl>
                                      </p:cBhvr>
                                    </p:animEffect>
                                  </p:childTnLst>
                                </p:cTn>
                              </p:par>
                              <p:par>
                                <p:cTn id="45" presetID="10" presetClass="entr" presetSubtype="0" fill="hold" nodeType="withEffect">
                                  <p:stCondLst>
                                    <p:cond delay="0"/>
                                  </p:stCondLst>
                                  <p:childTnLst>
                                    <p:set>
                                      <p:cBhvr>
                                        <p:cTn id="46" dur="1" fill="hold">
                                          <p:stCondLst>
                                            <p:cond delay="0"/>
                                          </p:stCondLst>
                                        </p:cTn>
                                        <p:tgtEl>
                                          <p:spTgt spid="147">
                                            <p:txEl>
                                              <p:pRg st="10" end="10"/>
                                            </p:txEl>
                                          </p:spTgt>
                                        </p:tgtEl>
                                        <p:attrNameLst>
                                          <p:attrName>style.visibility</p:attrName>
                                        </p:attrNameLst>
                                      </p:cBhvr>
                                      <p:to>
                                        <p:strVal val="visible"/>
                                      </p:to>
                                    </p:set>
                                    <p:animEffect transition="in" filter="fade">
                                      <p:cBhvr>
                                        <p:cTn id="47" dur="500"/>
                                        <p:tgtEl>
                                          <p:spTgt spid="14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pic>
        <p:nvPicPr>
          <p:cNvPr id="170" name="Google Shape;170;p23"/>
          <p:cNvPicPr preferRelativeResize="0"/>
          <p:nvPr/>
        </p:nvPicPr>
        <p:blipFill>
          <a:blip r:embed="rId3">
            <a:alphaModFix/>
          </a:blip>
          <a:stretch>
            <a:fillRect/>
          </a:stretch>
        </p:blipFill>
        <p:spPr>
          <a:xfrm>
            <a:off x="2959613" y="990788"/>
            <a:ext cx="3250174" cy="487642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pic>
        <p:nvPicPr>
          <p:cNvPr id="112" name="Google Shape;112;p16"/>
          <p:cNvPicPr preferRelativeResize="0"/>
          <p:nvPr/>
        </p:nvPicPr>
        <p:blipFill rotWithShape="1">
          <a:blip r:embed="rId3">
            <a:alphaModFix/>
          </a:blip>
          <a:srcRect/>
          <a:stretch/>
        </p:blipFill>
        <p:spPr>
          <a:xfrm>
            <a:off x="2040584" y="903670"/>
            <a:ext cx="5062832" cy="527227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pic>
        <p:nvPicPr>
          <p:cNvPr id="118" name="Google Shape;118;p17"/>
          <p:cNvPicPr preferRelativeResize="0"/>
          <p:nvPr/>
        </p:nvPicPr>
        <p:blipFill>
          <a:blip r:embed="rId3">
            <a:alphaModFix/>
          </a:blip>
          <a:stretch>
            <a:fillRect/>
          </a:stretch>
        </p:blipFill>
        <p:spPr>
          <a:xfrm>
            <a:off x="239842" y="869429"/>
            <a:ext cx="8664315" cy="542694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19"/>
          <p:cNvSpPr txBox="1">
            <a:spLocks noGrp="1"/>
          </p:cNvSpPr>
          <p:nvPr>
            <p:ph type="title"/>
          </p:nvPr>
        </p:nvSpPr>
        <p:spPr>
          <a:xfrm>
            <a:off x="287650" y="460124"/>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800"/>
              <a:buNone/>
            </a:pPr>
            <a:r>
              <a:rPr lang="en-GB" dirty="0"/>
              <a:t>Your network of family and friends</a:t>
            </a:r>
            <a:endParaRPr dirty="0"/>
          </a:p>
        </p:txBody>
      </p:sp>
      <p:pic>
        <p:nvPicPr>
          <p:cNvPr id="130" name="Google Shape;130;p19"/>
          <p:cNvPicPr preferRelativeResize="0"/>
          <p:nvPr/>
        </p:nvPicPr>
        <p:blipFill rotWithShape="1">
          <a:blip r:embed="rId3">
            <a:alphaModFix/>
          </a:blip>
          <a:srcRect b="7550"/>
          <a:stretch/>
        </p:blipFill>
        <p:spPr>
          <a:xfrm>
            <a:off x="1850375" y="1603124"/>
            <a:ext cx="5104151" cy="47477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3"/>
          <p:cNvSpPr txBox="1">
            <a:spLocks noGrp="1"/>
          </p:cNvSpPr>
          <p:nvPr>
            <p:ph type="title"/>
          </p:nvPr>
        </p:nvSpPr>
        <p:spPr>
          <a:xfrm>
            <a:off x="457200" y="989338"/>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1"/>
              </a:buClr>
              <a:buSzPts val="4400"/>
              <a:buFont typeface="Calibri"/>
              <a:buNone/>
            </a:pPr>
            <a:r>
              <a:rPr lang="en-GB" dirty="0"/>
              <a:t>Previous employers that have offered Work Experience</a:t>
            </a:r>
            <a:endParaRPr dirty="0"/>
          </a:p>
        </p:txBody>
      </p:sp>
      <p:graphicFrame>
        <p:nvGraphicFramePr>
          <p:cNvPr id="164" name="Google Shape;164;p23"/>
          <p:cNvGraphicFramePr/>
          <p:nvPr>
            <p:extLst>
              <p:ext uri="{D42A27DB-BD31-4B8C-83A1-F6EECF244321}">
                <p14:modId xmlns:p14="http://schemas.microsoft.com/office/powerpoint/2010/main" val="2364399824"/>
              </p:ext>
            </p:extLst>
          </p:nvPr>
        </p:nvGraphicFramePr>
        <p:xfrm>
          <a:off x="1364105" y="2831877"/>
          <a:ext cx="6415790" cy="7747540"/>
        </p:xfrm>
        <a:graphic>
          <a:graphicData uri="http://schemas.openxmlformats.org/drawingml/2006/table">
            <a:tbl>
              <a:tblPr>
                <a:noFill/>
              </a:tblPr>
              <a:tblGrid>
                <a:gridCol w="3853184">
                  <a:extLst>
                    <a:ext uri="{9D8B030D-6E8A-4147-A177-3AD203B41FA5}">
                      <a16:colId xmlns:a16="http://schemas.microsoft.com/office/drawing/2014/main" val="20000"/>
                    </a:ext>
                  </a:extLst>
                </a:gridCol>
                <a:gridCol w="2562606">
                  <a:extLst>
                    <a:ext uri="{9D8B030D-6E8A-4147-A177-3AD203B41FA5}">
                      <a16:colId xmlns:a16="http://schemas.microsoft.com/office/drawing/2014/main" val="20001"/>
                    </a:ext>
                  </a:extLst>
                </a:gridCol>
              </a:tblGrid>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Placement</a:t>
                      </a:r>
                      <a:endParaRPr sz="1600" b="1" i="0" u="none" strike="noStrike" cap="none" dirty="0">
                        <a:solidFill>
                          <a:schemeClr val="bg1"/>
                        </a:solidFill>
                        <a:latin typeface="Calibri"/>
                        <a:ea typeface="Calibri"/>
                        <a:cs typeface="Calibri"/>
                        <a:sym typeface="Calibri"/>
                      </a:endParaRPr>
                    </a:p>
                  </a:txBody>
                  <a:tcPr marL="6500" marR="6500" marT="6500" marB="0" anchor="b"/>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Job description</a:t>
                      </a:r>
                      <a:endParaRPr sz="1600" b="1" i="0" u="none" strike="noStrike" cap="none">
                        <a:solidFill>
                          <a:schemeClr val="bg1"/>
                        </a:solidFill>
                        <a:latin typeface="Calibri"/>
                        <a:ea typeface="Calibri"/>
                        <a:cs typeface="Calibri"/>
                        <a:sym typeface="Calibri"/>
                      </a:endParaRPr>
                    </a:p>
                  </a:txBody>
                  <a:tcPr marL="6500" marR="6500" marT="6500" marB="0" anchor="b"/>
                </a:tc>
                <a:extLst>
                  <a:ext uri="{0D108BD9-81ED-4DB2-BD59-A6C34878D82A}">
                    <a16:rowId xmlns:a16="http://schemas.microsoft.com/office/drawing/2014/main" val="10000"/>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SPS (EU) Ltd</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Accounts Administrator</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01"/>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Rochdale Police Station</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Administration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02"/>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Tidy Tax Ltd</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Administration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03"/>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Inspire Medical Centre</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Administration Assistant</a:t>
                      </a:r>
                      <a:endParaRPr sz="1600" b="0" i="0" u="none" strike="noStrike" cap="none" dirty="0">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04"/>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Halliday Healthcare Ltd</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Administrative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05"/>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err="1">
                          <a:solidFill>
                            <a:schemeClr val="bg1"/>
                          </a:solidFill>
                        </a:rPr>
                        <a:t>Castelton</a:t>
                      </a:r>
                      <a:r>
                        <a:rPr lang="en-GB" sz="1600" u="none" strike="noStrike" cap="none" dirty="0">
                          <a:solidFill>
                            <a:schemeClr val="bg1"/>
                          </a:solidFill>
                        </a:rPr>
                        <a:t> Health Centre</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Administrator for Health Care</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06"/>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Donkey Sanctuary Manchester</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Animal Care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07"/>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err="1">
                          <a:solidFill>
                            <a:schemeClr val="bg1"/>
                          </a:solidFill>
                        </a:rPr>
                        <a:t>Calrec</a:t>
                      </a:r>
                      <a:r>
                        <a:rPr lang="en-GB" sz="1600" u="none" strike="noStrike" cap="none" dirty="0">
                          <a:solidFill>
                            <a:schemeClr val="bg1"/>
                          </a:solidFill>
                        </a:rPr>
                        <a:t> Audio</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Audio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08"/>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Slattery</a:t>
                      </a:r>
                      <a:endParaRPr sz="1600" b="0" i="0" u="none" strike="noStrike" cap="none">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Baker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09"/>
                  </a:ext>
                </a:extLst>
              </a:tr>
              <a:tr h="432906">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Burnley Council</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Community Engagement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10"/>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err="1">
                          <a:solidFill>
                            <a:schemeClr val="bg1"/>
                          </a:solidFill>
                        </a:rPr>
                        <a:t>Runamok</a:t>
                      </a:r>
                      <a:r>
                        <a:rPr lang="en-GB" sz="1600" u="none" strike="noStrike" cap="none" dirty="0">
                          <a:solidFill>
                            <a:schemeClr val="bg1"/>
                          </a:solidFill>
                        </a:rPr>
                        <a:t> Play and Party Centre</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Crew Member</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11"/>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Marks and Spencer Plc</a:t>
                      </a:r>
                      <a:endParaRPr sz="1600" b="0" i="0" u="none" strike="noStrike" cap="none">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Customer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12"/>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Boots</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Customer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13"/>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Rawtenstall Library</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Customer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14"/>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Boohoo</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Customer Service Advisor</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15"/>
                  </a:ext>
                </a:extLst>
              </a:tr>
              <a:tr h="432906">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err="1">
                          <a:solidFill>
                            <a:schemeClr val="bg1"/>
                          </a:solidFill>
                        </a:rPr>
                        <a:t>Oldshire</a:t>
                      </a:r>
                      <a:r>
                        <a:rPr lang="en-GB" sz="1600" u="none" strike="noStrike" cap="none" dirty="0">
                          <a:solidFill>
                            <a:schemeClr val="bg1"/>
                          </a:solidFill>
                        </a:rPr>
                        <a:t> Farm Foods </a:t>
                      </a:r>
                      <a:r>
                        <a:rPr lang="en-GB" sz="1600" u="none" strike="noStrike" cap="none" dirty="0" err="1">
                          <a:solidFill>
                            <a:schemeClr val="bg1"/>
                          </a:solidFill>
                        </a:rPr>
                        <a:t>Ltd:T</a:t>
                      </a:r>
                      <a:r>
                        <a:rPr lang="en-GB" sz="1600" u="none" strike="noStrike" cap="none" dirty="0">
                          <a:solidFill>
                            <a:schemeClr val="bg1"/>
                          </a:solidFill>
                        </a:rPr>
                        <a:t>/A Wiltshire Farm Foods</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Customer Service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16"/>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Ski Rossendale</a:t>
                      </a:r>
                      <a:endParaRPr sz="1600" b="0" i="0" u="none" strike="noStrike" cap="none">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Customer Service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17"/>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Tesco </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Customer Service Assistant</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18"/>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Rossendale Dance and Drama Centre</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solidFill>
                            <a:schemeClr val="bg1"/>
                          </a:solidFill>
                        </a:rPr>
                        <a:t>Dance Teacher</a:t>
                      </a:r>
                      <a:endParaRPr sz="1600" b="0" i="0" u="none" strike="noStrike" cap="none">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19"/>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err="1">
                          <a:solidFill>
                            <a:schemeClr val="bg1"/>
                          </a:solidFill>
                        </a:rPr>
                        <a:t>Pendleside</a:t>
                      </a:r>
                      <a:r>
                        <a:rPr lang="en-GB" sz="1600" u="none" strike="noStrike" cap="none" dirty="0">
                          <a:solidFill>
                            <a:schemeClr val="bg1"/>
                          </a:solidFill>
                        </a:rPr>
                        <a:t> Hospice</a:t>
                      </a:r>
                      <a:endParaRPr sz="1600" b="0" i="0" u="none" strike="noStrike" cap="none" dirty="0">
                        <a:solidFill>
                          <a:schemeClr val="bg1"/>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solidFill>
                            <a:schemeClr val="bg1"/>
                          </a:solidFill>
                        </a:rPr>
                        <a:t>Day Services Assistant</a:t>
                      </a:r>
                      <a:endParaRPr sz="1600" b="0" i="0" u="none" strike="noStrike" cap="none" dirty="0">
                        <a:solidFill>
                          <a:schemeClr val="bg1"/>
                        </a:solidFill>
                        <a:latin typeface="Calibri"/>
                        <a:ea typeface="Calibri"/>
                        <a:cs typeface="Calibri"/>
                        <a:sym typeface="Calibri"/>
                      </a:endParaRPr>
                    </a:p>
                  </a:txBody>
                  <a:tcPr marL="6500" marR="6500" marT="6500" marB="0"/>
                </a:tc>
                <a:extLst>
                  <a:ext uri="{0D108BD9-81ED-4DB2-BD59-A6C34878D82A}">
                    <a16:rowId xmlns:a16="http://schemas.microsoft.com/office/drawing/2014/main" val="10020"/>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Drake Dental Practice</a:t>
                      </a:r>
                      <a:endParaRPr sz="1600" b="0" i="0" u="none" strike="noStrike" cap="none">
                        <a:solidFill>
                          <a:srgbClr val="000000"/>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t>Dental Assistant</a:t>
                      </a:r>
                      <a:endParaRPr sz="1600" b="0" i="0" u="none" strike="noStrike" cap="none" dirty="0">
                        <a:solidFill>
                          <a:srgbClr val="000000"/>
                        </a:solidFill>
                        <a:latin typeface="Calibri"/>
                        <a:ea typeface="Calibri"/>
                        <a:cs typeface="Calibri"/>
                        <a:sym typeface="Calibri"/>
                      </a:endParaRPr>
                    </a:p>
                  </a:txBody>
                  <a:tcPr marL="6500" marR="6500" marT="6500" marB="0"/>
                </a:tc>
                <a:extLst>
                  <a:ext uri="{0D108BD9-81ED-4DB2-BD59-A6C34878D82A}">
                    <a16:rowId xmlns:a16="http://schemas.microsoft.com/office/drawing/2014/main" val="10021"/>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Inglewood House Dental Practice</a:t>
                      </a:r>
                      <a:endParaRPr sz="1600" b="0" i="0" u="none" strike="noStrike" cap="none">
                        <a:solidFill>
                          <a:srgbClr val="000000"/>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t>Dental Assistant</a:t>
                      </a:r>
                      <a:endParaRPr sz="1600" b="0" i="0" u="none" strike="noStrike" cap="none" dirty="0">
                        <a:solidFill>
                          <a:srgbClr val="000000"/>
                        </a:solidFill>
                        <a:latin typeface="Calibri"/>
                        <a:ea typeface="Calibri"/>
                        <a:cs typeface="Calibri"/>
                        <a:sym typeface="Calibri"/>
                      </a:endParaRPr>
                    </a:p>
                  </a:txBody>
                  <a:tcPr marL="6500" marR="6500" marT="6500" marB="0"/>
                </a:tc>
                <a:extLst>
                  <a:ext uri="{0D108BD9-81ED-4DB2-BD59-A6C34878D82A}">
                    <a16:rowId xmlns:a16="http://schemas.microsoft.com/office/drawing/2014/main" val="10022"/>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Denpoint</a:t>
                      </a:r>
                      <a:endParaRPr sz="1600" b="0" i="0" u="none" strike="noStrike" cap="none">
                        <a:solidFill>
                          <a:srgbClr val="000000"/>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Dental Assistant</a:t>
                      </a:r>
                      <a:endParaRPr sz="1600" b="0" i="0" u="none" strike="noStrike" cap="none">
                        <a:solidFill>
                          <a:srgbClr val="000000"/>
                        </a:solidFill>
                        <a:latin typeface="Calibri"/>
                        <a:ea typeface="Calibri"/>
                        <a:cs typeface="Calibri"/>
                        <a:sym typeface="Calibri"/>
                      </a:endParaRPr>
                    </a:p>
                  </a:txBody>
                  <a:tcPr marL="6500" marR="6500" marT="6500" marB="0"/>
                </a:tc>
                <a:extLst>
                  <a:ext uri="{0D108BD9-81ED-4DB2-BD59-A6C34878D82A}">
                    <a16:rowId xmlns:a16="http://schemas.microsoft.com/office/drawing/2014/main" val="10023"/>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East Lancashire Box Co LTD</a:t>
                      </a:r>
                      <a:endParaRPr sz="1600" b="0" i="0" u="none" strike="noStrike" cap="none">
                        <a:solidFill>
                          <a:srgbClr val="000000"/>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Design Assistant</a:t>
                      </a:r>
                      <a:endParaRPr sz="1600" b="0" i="0" u="none" strike="noStrike" cap="none">
                        <a:solidFill>
                          <a:srgbClr val="000000"/>
                        </a:solidFill>
                        <a:latin typeface="Calibri"/>
                        <a:ea typeface="Calibri"/>
                        <a:cs typeface="Calibri"/>
                        <a:sym typeface="Calibri"/>
                      </a:endParaRPr>
                    </a:p>
                  </a:txBody>
                  <a:tcPr marL="6500" marR="6500" marT="6500" marB="0"/>
                </a:tc>
                <a:extLst>
                  <a:ext uri="{0D108BD9-81ED-4DB2-BD59-A6C34878D82A}">
                    <a16:rowId xmlns:a16="http://schemas.microsoft.com/office/drawing/2014/main" val="10024"/>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AECOM</a:t>
                      </a:r>
                      <a:endParaRPr sz="1600" b="0" i="0" u="none" strike="noStrike" cap="none">
                        <a:solidFill>
                          <a:srgbClr val="000000"/>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Design Assistant</a:t>
                      </a:r>
                      <a:endParaRPr sz="1600" b="0" i="0" u="none" strike="noStrike" cap="none">
                        <a:solidFill>
                          <a:srgbClr val="000000"/>
                        </a:solidFill>
                        <a:latin typeface="Calibri"/>
                        <a:ea typeface="Calibri"/>
                        <a:cs typeface="Calibri"/>
                        <a:sym typeface="Calibri"/>
                      </a:endParaRPr>
                    </a:p>
                  </a:txBody>
                  <a:tcPr marL="6500" marR="6500" marT="6500" marB="0"/>
                </a:tc>
                <a:extLst>
                  <a:ext uri="{0D108BD9-81ED-4DB2-BD59-A6C34878D82A}">
                    <a16:rowId xmlns:a16="http://schemas.microsoft.com/office/drawing/2014/main" val="10025"/>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Arena Creative Design</a:t>
                      </a:r>
                      <a:endParaRPr sz="1600" b="0" i="0" u="none" strike="noStrike" cap="none">
                        <a:solidFill>
                          <a:srgbClr val="000000"/>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Design Assistant</a:t>
                      </a:r>
                      <a:endParaRPr sz="1600" b="0" i="0" u="none" strike="noStrike" cap="none">
                        <a:solidFill>
                          <a:srgbClr val="000000"/>
                        </a:solidFill>
                        <a:latin typeface="Calibri"/>
                        <a:ea typeface="Calibri"/>
                        <a:cs typeface="Calibri"/>
                        <a:sym typeface="Calibri"/>
                      </a:endParaRPr>
                    </a:p>
                  </a:txBody>
                  <a:tcPr marL="6500" marR="6500" marT="6500" marB="0"/>
                </a:tc>
                <a:extLst>
                  <a:ext uri="{0D108BD9-81ED-4DB2-BD59-A6C34878D82A}">
                    <a16:rowId xmlns:a16="http://schemas.microsoft.com/office/drawing/2014/main" val="10026"/>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Staghills Nursery School</a:t>
                      </a:r>
                      <a:endParaRPr sz="1600" b="0" i="0" u="none" strike="noStrike" cap="none">
                        <a:solidFill>
                          <a:srgbClr val="000000"/>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Early Years Assistant</a:t>
                      </a:r>
                      <a:endParaRPr sz="1600" b="0" i="0" u="none" strike="noStrike" cap="none">
                        <a:solidFill>
                          <a:srgbClr val="000000"/>
                        </a:solidFill>
                        <a:latin typeface="Calibri"/>
                        <a:ea typeface="Calibri"/>
                        <a:cs typeface="Calibri"/>
                        <a:sym typeface="Calibri"/>
                      </a:endParaRPr>
                    </a:p>
                  </a:txBody>
                  <a:tcPr marL="6500" marR="6500" marT="6500" marB="0"/>
                </a:tc>
                <a:extLst>
                  <a:ext uri="{0D108BD9-81ED-4DB2-BD59-A6C34878D82A}">
                    <a16:rowId xmlns:a16="http://schemas.microsoft.com/office/drawing/2014/main" val="10027"/>
                  </a:ext>
                </a:extLst>
              </a:tr>
              <a:tr h="219300">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a:t>Jaguar/Landrover</a:t>
                      </a:r>
                      <a:endParaRPr sz="1600" b="0" i="0" u="none" strike="noStrike" cap="none">
                        <a:solidFill>
                          <a:srgbClr val="000000"/>
                        </a:solidFill>
                        <a:latin typeface="Calibri"/>
                        <a:ea typeface="Calibri"/>
                        <a:cs typeface="Calibri"/>
                        <a:sym typeface="Calibri"/>
                      </a:endParaRPr>
                    </a:p>
                  </a:txBody>
                  <a:tcPr marL="6500" marR="6500" marT="6500" marB="0"/>
                </a:tc>
                <a:tc>
                  <a:txBody>
                    <a:bodyPr/>
                    <a:lstStyle/>
                    <a:p>
                      <a:pPr marL="0" marR="0" lvl="0" indent="0" algn="l" rtl="0">
                        <a:lnSpc>
                          <a:spcPct val="100000"/>
                        </a:lnSpc>
                        <a:spcBef>
                          <a:spcPts val="0"/>
                        </a:spcBef>
                        <a:spcAft>
                          <a:spcPts val="0"/>
                        </a:spcAft>
                        <a:buClr>
                          <a:srgbClr val="000000"/>
                        </a:buClr>
                        <a:buSzPts val="1600"/>
                        <a:buFont typeface="Arial"/>
                        <a:buNone/>
                      </a:pPr>
                      <a:r>
                        <a:rPr lang="en-GB" sz="1600" u="none" strike="noStrike" cap="none" dirty="0"/>
                        <a:t>Engineering Assistant</a:t>
                      </a:r>
                      <a:endParaRPr sz="1600" b="0" i="0" u="none" strike="noStrike" cap="none" dirty="0">
                        <a:solidFill>
                          <a:srgbClr val="000000"/>
                        </a:solidFill>
                        <a:latin typeface="Calibri"/>
                        <a:ea typeface="Calibri"/>
                        <a:cs typeface="Calibri"/>
                        <a:sym typeface="Calibri"/>
                      </a:endParaRPr>
                    </a:p>
                  </a:txBody>
                  <a:tcPr marL="6500" marR="6500" marT="6500" marB="0"/>
                </a:tc>
                <a:extLst>
                  <a:ext uri="{0D108BD9-81ED-4DB2-BD59-A6C34878D82A}">
                    <a16:rowId xmlns:a16="http://schemas.microsoft.com/office/drawing/2014/main" val="10028"/>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4"/>
          <p:cNvSpPr txBox="1">
            <a:spLocks noGrp="1"/>
          </p:cNvSpPr>
          <p:nvPr>
            <p:ph type="title"/>
          </p:nvPr>
        </p:nvSpPr>
        <p:spPr>
          <a:xfrm>
            <a:off x="457200" y="739345"/>
            <a:ext cx="8229600" cy="11430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4400"/>
              <a:buFont typeface="Calibri"/>
              <a:buNone/>
            </a:pPr>
            <a:r>
              <a:rPr lang="en-GB" sz="6200" dirty="0"/>
              <a:t>Contacting the employer</a:t>
            </a:r>
            <a:endParaRPr sz="6200" dirty="0"/>
          </a:p>
        </p:txBody>
      </p:sp>
      <p:sp>
        <p:nvSpPr>
          <p:cNvPr id="171" name="Google Shape;171;p24"/>
          <p:cNvSpPr txBox="1">
            <a:spLocks noGrp="1"/>
          </p:cNvSpPr>
          <p:nvPr>
            <p:ph type="body" idx="1"/>
          </p:nvPr>
        </p:nvSpPr>
        <p:spPr>
          <a:xfrm>
            <a:off x="53700" y="1882345"/>
            <a:ext cx="9036600" cy="5090700"/>
          </a:xfrm>
          <a:prstGeom prst="rect">
            <a:avLst/>
          </a:prstGeom>
          <a:noFill/>
          <a:ln>
            <a:noFill/>
          </a:ln>
        </p:spPr>
        <p:txBody>
          <a:bodyPr spcFirstLastPara="1" wrap="square" lIns="91425" tIns="45700" rIns="91425" bIns="45700" anchor="t" anchorCtr="0">
            <a:noAutofit/>
          </a:bodyPr>
          <a:lstStyle/>
          <a:p>
            <a:pPr marL="457200" lvl="0" indent="-342900" algn="l" rtl="0">
              <a:lnSpc>
                <a:spcPct val="100000"/>
              </a:lnSpc>
              <a:spcBef>
                <a:spcPts val="640"/>
              </a:spcBef>
              <a:spcAft>
                <a:spcPts val="0"/>
              </a:spcAft>
              <a:buSzPts val="1800"/>
              <a:buChar char="•"/>
            </a:pPr>
            <a:r>
              <a:rPr lang="en-GB" dirty="0"/>
              <a:t>Enquire about work experience using professional communication that includes a summary of your skills and qualities.  </a:t>
            </a:r>
            <a:endParaRPr dirty="0"/>
          </a:p>
          <a:p>
            <a:pPr marL="457200" lvl="0" indent="-342900" algn="l" rtl="0">
              <a:lnSpc>
                <a:spcPct val="100000"/>
              </a:lnSpc>
              <a:spcBef>
                <a:spcPts val="0"/>
              </a:spcBef>
              <a:spcAft>
                <a:spcPts val="0"/>
              </a:spcAft>
              <a:buSzPts val="1800"/>
              <a:buChar char="•"/>
            </a:pPr>
            <a:r>
              <a:rPr lang="en-GB" dirty="0"/>
              <a:t>Say that you’re available for a telephone or face to face interview at any time.</a:t>
            </a:r>
            <a:endParaRPr dirty="0"/>
          </a:p>
          <a:p>
            <a:pPr marL="457200" lvl="0" indent="-342900" algn="l" rtl="0">
              <a:lnSpc>
                <a:spcPct val="100000"/>
              </a:lnSpc>
              <a:spcBef>
                <a:spcPts val="0"/>
              </a:spcBef>
              <a:spcAft>
                <a:spcPts val="0"/>
              </a:spcAft>
              <a:buSzPts val="1800"/>
              <a:buChar char="•"/>
            </a:pPr>
            <a:r>
              <a:rPr lang="en-GB" dirty="0"/>
              <a:t>Follow up e-mails or other written requests with a phone call.  BE BRAVE!</a:t>
            </a:r>
            <a:endParaRPr dirty="0"/>
          </a:p>
          <a:p>
            <a:pPr marL="457200" lvl="0" indent="-342900" algn="l" rtl="0">
              <a:lnSpc>
                <a:spcPct val="100000"/>
              </a:lnSpc>
              <a:spcBef>
                <a:spcPts val="0"/>
              </a:spcBef>
              <a:spcAft>
                <a:spcPts val="0"/>
              </a:spcAft>
              <a:buSzPts val="1800"/>
              <a:buChar char="•"/>
            </a:pPr>
            <a:r>
              <a:rPr lang="en-GB" dirty="0"/>
              <a:t>Don’t overly rely on other people, this is your challenge, don’t wait weeks and weeks to hear back, BE PROACTIVE!</a:t>
            </a:r>
            <a:endParaRPr dirty="0"/>
          </a:p>
          <a:p>
            <a:pPr marL="457200" lvl="0" indent="-342900" algn="l" rtl="0">
              <a:lnSpc>
                <a:spcPct val="100000"/>
              </a:lnSpc>
              <a:spcBef>
                <a:spcPts val="0"/>
              </a:spcBef>
              <a:spcAft>
                <a:spcPts val="0"/>
              </a:spcAft>
              <a:buSzPts val="1800"/>
              <a:buChar char="•"/>
            </a:pPr>
            <a:r>
              <a:rPr lang="en-GB" dirty="0"/>
              <a:t>Consistently enquire until someone says yes.</a:t>
            </a: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25"/>
          <p:cNvSpPr txBox="1">
            <a:spLocks noGrp="1"/>
          </p:cNvSpPr>
          <p:nvPr>
            <p:ph type="title"/>
          </p:nvPr>
        </p:nvSpPr>
        <p:spPr>
          <a:xfrm>
            <a:off x="511000" y="979176"/>
            <a:ext cx="8229600" cy="11430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4400"/>
              <a:buFont typeface="Calibri"/>
              <a:buNone/>
            </a:pPr>
            <a:r>
              <a:rPr lang="en-GB" sz="7200" dirty="0"/>
              <a:t>3 Top Tips</a:t>
            </a:r>
            <a:endParaRPr sz="7200" dirty="0"/>
          </a:p>
        </p:txBody>
      </p:sp>
      <p:sp>
        <p:nvSpPr>
          <p:cNvPr id="178" name="Google Shape;178;p25"/>
          <p:cNvSpPr txBox="1">
            <a:spLocks noGrp="1"/>
          </p:cNvSpPr>
          <p:nvPr>
            <p:ph type="body" idx="1"/>
          </p:nvPr>
        </p:nvSpPr>
        <p:spPr>
          <a:xfrm>
            <a:off x="107500" y="2303850"/>
            <a:ext cx="9036600" cy="4554000"/>
          </a:xfrm>
          <a:prstGeom prst="rect">
            <a:avLst/>
          </a:prstGeom>
          <a:noFill/>
          <a:ln>
            <a:noFill/>
          </a:ln>
        </p:spPr>
        <p:txBody>
          <a:bodyPr spcFirstLastPara="1" wrap="square" lIns="91425" tIns="45700" rIns="91425" bIns="45700" anchor="t" anchorCtr="0">
            <a:noAutofit/>
          </a:bodyPr>
          <a:lstStyle/>
          <a:p>
            <a:pPr marL="342900" lvl="0" indent="0" algn="ctr" rtl="0">
              <a:lnSpc>
                <a:spcPct val="100000"/>
              </a:lnSpc>
              <a:spcBef>
                <a:spcPts val="0"/>
              </a:spcBef>
              <a:spcAft>
                <a:spcPts val="0"/>
              </a:spcAft>
              <a:buSzPts val="1800"/>
              <a:buNone/>
            </a:pPr>
            <a:r>
              <a:rPr lang="en-GB" sz="6000"/>
              <a:t>1.Be persistent</a:t>
            </a:r>
            <a:endParaRPr sz="6000"/>
          </a:p>
          <a:p>
            <a:pPr marL="342900" lvl="0" indent="0" algn="l" rtl="0">
              <a:lnSpc>
                <a:spcPct val="100000"/>
              </a:lnSpc>
              <a:spcBef>
                <a:spcPts val="0"/>
              </a:spcBef>
              <a:spcAft>
                <a:spcPts val="0"/>
              </a:spcAft>
              <a:buSzPts val="1800"/>
              <a:buNone/>
            </a:pPr>
            <a:endParaRPr/>
          </a:p>
          <a:p>
            <a:pPr marL="342900" lvl="0" indent="0" algn="l" rtl="0">
              <a:lnSpc>
                <a:spcPct val="100000"/>
              </a:lnSpc>
              <a:spcBef>
                <a:spcPts val="0"/>
              </a:spcBef>
              <a:spcAft>
                <a:spcPts val="0"/>
              </a:spcAft>
              <a:buSzPts val="1800"/>
              <a:buNone/>
            </a:pPr>
            <a:r>
              <a:rPr lang="en-GB"/>
              <a:t>– Don’t stop contacting and calling companies until someone gives you a very definite YES! </a:t>
            </a:r>
            <a:endParaRPr/>
          </a:p>
          <a:p>
            <a:pPr marL="203200" lvl="0" indent="0" algn="l" rtl="0">
              <a:lnSpc>
                <a:spcPct val="100000"/>
              </a:lnSpc>
              <a:spcBef>
                <a:spcPts val="640"/>
              </a:spcBef>
              <a:spcAft>
                <a:spcPts val="0"/>
              </a:spcAft>
              <a:buClr>
                <a:schemeClr val="dk1"/>
              </a:buClr>
              <a:buSzPts val="3200"/>
              <a:buNone/>
            </a:pPr>
            <a:endParaRPr/>
          </a:p>
          <a:p>
            <a:pPr marL="514350" lvl="0" indent="-311150" algn="l" rtl="0">
              <a:lnSpc>
                <a:spcPct val="100000"/>
              </a:lnSpc>
              <a:spcBef>
                <a:spcPts val="640"/>
              </a:spcBef>
              <a:spcAft>
                <a:spcPts val="0"/>
              </a:spcAft>
              <a:buClr>
                <a:schemeClr val="dk1"/>
              </a:buClr>
              <a:buSzPts val="3200"/>
              <a:buNone/>
            </a:pPr>
            <a:endParaRPr/>
          </a:p>
          <a:p>
            <a:pPr marL="514350" lvl="0" indent="-311150" algn="l" rtl="0">
              <a:lnSpc>
                <a:spcPct val="100000"/>
              </a:lnSpc>
              <a:spcBef>
                <a:spcPts val="640"/>
              </a:spcBef>
              <a:spcAft>
                <a:spcPts val="0"/>
              </a:spcAft>
              <a:buClr>
                <a:schemeClr val="dk1"/>
              </a:buClr>
              <a:buSzPts val="3200"/>
              <a:buNone/>
            </a:pPr>
            <a:endParaRPr/>
          </a:p>
          <a:p>
            <a:pPr marL="514350" lvl="0" indent="-311150" algn="l" rtl="0">
              <a:lnSpc>
                <a:spcPct val="100000"/>
              </a:lnSpc>
              <a:spcBef>
                <a:spcPts val="640"/>
              </a:spcBef>
              <a:spcAft>
                <a:spcPts val="0"/>
              </a:spcAft>
              <a:buClr>
                <a:schemeClr val="dk1"/>
              </a:buClr>
              <a:buSzPts val="3200"/>
              <a:buNone/>
            </a:pP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6"/>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139700" algn="l" rtl="0">
              <a:lnSpc>
                <a:spcPct val="100000"/>
              </a:lnSpc>
              <a:spcBef>
                <a:spcPts val="0"/>
              </a:spcBef>
              <a:spcAft>
                <a:spcPts val="0"/>
              </a:spcAft>
              <a:buClr>
                <a:schemeClr val="dk1"/>
              </a:buClr>
              <a:buSzPts val="3200"/>
              <a:buNone/>
            </a:pPr>
            <a:endParaRPr/>
          </a:p>
        </p:txBody>
      </p:sp>
      <p:pic>
        <p:nvPicPr>
          <p:cNvPr id="185" name="Google Shape;185;p26"/>
          <p:cNvPicPr preferRelativeResize="0"/>
          <p:nvPr/>
        </p:nvPicPr>
        <p:blipFill rotWithShape="1">
          <a:blip r:embed="rId3">
            <a:alphaModFix/>
          </a:blip>
          <a:srcRect/>
          <a:stretch/>
        </p:blipFill>
        <p:spPr>
          <a:xfrm>
            <a:off x="0" y="404664"/>
            <a:ext cx="9144000" cy="6093296"/>
          </a:xfrm>
          <a:prstGeom prst="rect">
            <a:avLst/>
          </a:prstGeom>
          <a:noFill/>
          <a:ln>
            <a:noFill/>
          </a:ln>
        </p:spPr>
      </p:pic>
      <p:sp>
        <p:nvSpPr>
          <p:cNvPr id="186" name="Google Shape;186;p26"/>
          <p:cNvSpPr txBox="1">
            <a:spLocks noGrp="1"/>
          </p:cNvSpPr>
          <p:nvPr>
            <p:ph type="title"/>
          </p:nvPr>
        </p:nvSpPr>
        <p:spPr>
          <a:xfrm>
            <a:off x="224853" y="656903"/>
            <a:ext cx="8229600" cy="11430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4400"/>
              <a:buFont typeface="Calibri"/>
              <a:buNone/>
            </a:pPr>
            <a:r>
              <a:rPr lang="en-GB" sz="7200" dirty="0">
                <a:highlight>
                  <a:srgbClr val="000080"/>
                </a:highlight>
              </a:rPr>
              <a:t>3 Top Tips</a:t>
            </a:r>
            <a:endParaRPr sz="7200" dirty="0">
              <a:highlight>
                <a:srgbClr val="000080"/>
              </a:highlight>
            </a:endParaRPr>
          </a:p>
        </p:txBody>
      </p:sp>
      <p:sp>
        <p:nvSpPr>
          <p:cNvPr id="187" name="Google Shape;187;p26"/>
          <p:cNvSpPr txBox="1">
            <a:spLocks noGrp="1"/>
          </p:cNvSpPr>
          <p:nvPr>
            <p:ph type="body" idx="1"/>
          </p:nvPr>
        </p:nvSpPr>
        <p:spPr>
          <a:xfrm>
            <a:off x="107500" y="2303850"/>
            <a:ext cx="9036600" cy="4554000"/>
          </a:xfrm>
          <a:prstGeom prst="rect">
            <a:avLst/>
          </a:prstGeom>
          <a:noFill/>
          <a:ln>
            <a:noFill/>
          </a:ln>
        </p:spPr>
        <p:txBody>
          <a:bodyPr spcFirstLastPara="1" wrap="square" lIns="91425" tIns="45700" rIns="91425" bIns="45700" anchor="t" anchorCtr="0">
            <a:noAutofit/>
          </a:bodyPr>
          <a:lstStyle/>
          <a:p>
            <a:pPr marL="342900" lvl="0" indent="0" algn="ctr" rtl="0">
              <a:lnSpc>
                <a:spcPct val="100000"/>
              </a:lnSpc>
              <a:spcBef>
                <a:spcPts val="0"/>
              </a:spcBef>
              <a:spcAft>
                <a:spcPts val="0"/>
              </a:spcAft>
              <a:buSzPts val="1800"/>
              <a:buNone/>
            </a:pPr>
            <a:r>
              <a:rPr lang="en-GB" sz="6000" dirty="0">
                <a:solidFill>
                  <a:schemeClr val="tx1"/>
                </a:solidFill>
                <a:highlight>
                  <a:schemeClr val="lt1"/>
                </a:highlight>
              </a:rPr>
              <a:t>2. Avoid being too reliant on parents</a:t>
            </a:r>
            <a:endParaRPr sz="6000" dirty="0">
              <a:solidFill>
                <a:schemeClr val="tx1"/>
              </a:solidFill>
              <a:highlight>
                <a:schemeClr val="lt1"/>
              </a:highlight>
            </a:endParaRPr>
          </a:p>
          <a:p>
            <a:pPr marL="342900" lvl="0" indent="0" algn="l" rtl="0">
              <a:lnSpc>
                <a:spcPct val="100000"/>
              </a:lnSpc>
              <a:spcBef>
                <a:spcPts val="0"/>
              </a:spcBef>
              <a:spcAft>
                <a:spcPts val="0"/>
              </a:spcAft>
              <a:buSzPts val="1800"/>
              <a:buNone/>
            </a:pPr>
            <a:endParaRPr dirty="0">
              <a:solidFill>
                <a:schemeClr val="tx1"/>
              </a:solidFill>
              <a:highlight>
                <a:schemeClr val="lt1"/>
              </a:highlight>
            </a:endParaRPr>
          </a:p>
          <a:p>
            <a:pPr marL="342900" lvl="0" indent="0" algn="l" rtl="0">
              <a:lnSpc>
                <a:spcPct val="100000"/>
              </a:lnSpc>
              <a:spcBef>
                <a:spcPts val="0"/>
              </a:spcBef>
              <a:spcAft>
                <a:spcPts val="0"/>
              </a:spcAft>
              <a:buSzPts val="1800"/>
              <a:buNone/>
            </a:pPr>
            <a:r>
              <a:rPr lang="en-GB" dirty="0">
                <a:solidFill>
                  <a:schemeClr val="tx1"/>
                </a:solidFill>
                <a:highlight>
                  <a:schemeClr val="lt1"/>
                </a:highlight>
              </a:rPr>
              <a:t>– If your parents don’t know the company, you stand a better chance if you call or visit!</a:t>
            </a:r>
            <a:endParaRPr dirty="0">
              <a:solidFill>
                <a:schemeClr val="tx1"/>
              </a:solidFill>
              <a:highlight>
                <a:schemeClr val="lt1"/>
              </a:highlight>
            </a:endParaRPr>
          </a:p>
          <a:p>
            <a:pPr marL="203200" lvl="0" indent="0" algn="l" rtl="0">
              <a:lnSpc>
                <a:spcPct val="100000"/>
              </a:lnSpc>
              <a:spcBef>
                <a:spcPts val="640"/>
              </a:spcBef>
              <a:spcAft>
                <a:spcPts val="0"/>
              </a:spcAft>
              <a:buClr>
                <a:schemeClr val="dk1"/>
              </a:buClr>
              <a:buSzPts val="3200"/>
              <a:buNone/>
            </a:pPr>
            <a:endParaRPr dirty="0"/>
          </a:p>
          <a:p>
            <a:pPr marL="514350" lvl="0" indent="-311150" algn="l" rtl="0">
              <a:lnSpc>
                <a:spcPct val="100000"/>
              </a:lnSpc>
              <a:spcBef>
                <a:spcPts val="640"/>
              </a:spcBef>
              <a:spcAft>
                <a:spcPts val="0"/>
              </a:spcAft>
              <a:buClr>
                <a:schemeClr val="dk1"/>
              </a:buClr>
              <a:buSzPts val="3200"/>
              <a:buNone/>
            </a:pPr>
            <a:endParaRPr dirty="0"/>
          </a:p>
          <a:p>
            <a:pPr marL="514350" lvl="0" indent="-311150" algn="l" rtl="0">
              <a:lnSpc>
                <a:spcPct val="100000"/>
              </a:lnSpc>
              <a:spcBef>
                <a:spcPts val="640"/>
              </a:spcBef>
              <a:spcAft>
                <a:spcPts val="0"/>
              </a:spcAft>
              <a:buClr>
                <a:schemeClr val="dk1"/>
              </a:buClr>
              <a:buSzPts val="3200"/>
              <a:buNone/>
            </a:pPr>
            <a:endParaRPr dirty="0"/>
          </a:p>
          <a:p>
            <a:pPr marL="514350" lvl="0" indent="-311150" algn="l" rtl="0">
              <a:lnSpc>
                <a:spcPct val="100000"/>
              </a:lnSpc>
              <a:spcBef>
                <a:spcPts val="640"/>
              </a:spcBef>
              <a:spcAft>
                <a:spcPts val="0"/>
              </a:spcAft>
              <a:buClr>
                <a:schemeClr val="dk1"/>
              </a:buClr>
              <a:buSzPts val="3200"/>
              <a:buNone/>
            </a:pPr>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27"/>
          <p:cNvSpPr txBox="1">
            <a:spLocks noGrp="1"/>
          </p:cNvSpPr>
          <p:nvPr>
            <p:ph type="ctrTitle"/>
          </p:nvPr>
        </p:nvSpPr>
        <p:spPr>
          <a:xfrm>
            <a:off x="709825" y="1586561"/>
            <a:ext cx="7772400" cy="1470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1"/>
              </a:buClr>
              <a:buSzPts val="5400"/>
              <a:buFont typeface="Calibri"/>
              <a:buNone/>
            </a:pPr>
            <a:r>
              <a:rPr lang="en-GB" sz="5400" dirty="0"/>
              <a:t>3. Deadlines</a:t>
            </a:r>
            <a:endParaRPr sz="5400" dirty="0"/>
          </a:p>
        </p:txBody>
      </p:sp>
      <p:sp>
        <p:nvSpPr>
          <p:cNvPr id="194" name="Google Shape;194;p27"/>
          <p:cNvSpPr txBox="1"/>
          <p:nvPr/>
        </p:nvSpPr>
        <p:spPr>
          <a:xfrm>
            <a:off x="40883" y="3207354"/>
            <a:ext cx="9110284" cy="233907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500"/>
              <a:buFont typeface="Arial"/>
              <a:buNone/>
            </a:pPr>
            <a:r>
              <a:rPr lang="en-GB" sz="3500" b="0" i="0" u="none" strike="noStrike" cap="none" dirty="0">
                <a:solidFill>
                  <a:schemeClr val="bg1"/>
                </a:solidFill>
                <a:latin typeface="Calibri"/>
                <a:ea typeface="Calibri"/>
                <a:cs typeface="Calibri"/>
                <a:sym typeface="Calibri"/>
              </a:rPr>
              <a:t>Keep to deadlines:</a:t>
            </a:r>
          </a:p>
          <a:p>
            <a:pPr marL="0" marR="0" lvl="0" indent="0" algn="l" rtl="0">
              <a:lnSpc>
                <a:spcPct val="100000"/>
              </a:lnSpc>
              <a:spcBef>
                <a:spcPts val="0"/>
              </a:spcBef>
              <a:spcAft>
                <a:spcPts val="0"/>
              </a:spcAft>
              <a:buClr>
                <a:srgbClr val="000000"/>
              </a:buClr>
              <a:buSzPts val="3500"/>
              <a:buFont typeface="Arial"/>
              <a:buNone/>
            </a:pPr>
            <a:endParaRPr lang="en-GB" sz="3500" b="0" i="0" u="none" strike="noStrike" cap="none" dirty="0">
              <a:solidFill>
                <a:schemeClr val="bg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3500"/>
              <a:buFont typeface="Arial"/>
              <a:buNone/>
            </a:pPr>
            <a:r>
              <a:rPr lang="en-GB" sz="3500" b="1" dirty="0">
                <a:solidFill>
                  <a:schemeClr val="bg1"/>
                </a:solidFill>
                <a:latin typeface="Calibri"/>
                <a:ea typeface="Calibri"/>
                <a:cs typeface="Calibri"/>
                <a:sym typeface="Calibri"/>
              </a:rPr>
              <a:t>Friday 16 October for Parental Agreement form</a:t>
            </a:r>
            <a:endParaRPr lang="en-GB" sz="3500" b="1" i="0" u="none" strike="noStrike" cap="none" dirty="0">
              <a:solidFill>
                <a:schemeClr val="bg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3500"/>
              <a:buFont typeface="Arial"/>
              <a:buNone/>
            </a:pPr>
            <a:r>
              <a:rPr lang="en-GB" sz="3500" b="1" dirty="0">
                <a:solidFill>
                  <a:schemeClr val="bg1"/>
                </a:solidFill>
                <a:latin typeface="Calibri"/>
                <a:ea typeface="Calibri"/>
                <a:cs typeface="Calibri"/>
                <a:sym typeface="Calibri"/>
              </a:rPr>
              <a:t>Friday 29 January for Self Placement form</a:t>
            </a:r>
            <a:endParaRPr sz="3500" b="1" i="0" u="none" strike="noStrike" cap="none" dirty="0">
              <a:solidFill>
                <a:schemeClr val="bg1"/>
              </a:solidFill>
              <a:latin typeface="Calibri"/>
              <a:ea typeface="Calibri"/>
              <a:cs typeface="Calibri"/>
              <a:sym typeface="Calibri"/>
            </a:endParaRPr>
          </a:p>
        </p:txBody>
      </p:sp>
      <p:sp>
        <p:nvSpPr>
          <p:cNvPr id="195" name="Google Shape;195;p27"/>
          <p:cNvSpPr txBox="1">
            <a:spLocks noGrp="1"/>
          </p:cNvSpPr>
          <p:nvPr>
            <p:ph type="title" idx="4294967295"/>
          </p:nvPr>
        </p:nvSpPr>
        <p:spPr>
          <a:xfrm>
            <a:off x="228588" y="595497"/>
            <a:ext cx="8229600" cy="11430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4400"/>
              <a:buFont typeface="Calibri"/>
              <a:buNone/>
            </a:pPr>
            <a:r>
              <a:rPr lang="en-GB" sz="7200" b="1" dirty="0">
                <a:solidFill>
                  <a:srgbClr val="FFFF00"/>
                </a:solidFill>
              </a:rPr>
              <a:t>3 Top Tips</a:t>
            </a:r>
            <a:endParaRPr sz="7200" b="1" dirty="0">
              <a:solidFill>
                <a:srgbClr val="FFFF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28"/>
          <p:cNvSpPr txBox="1">
            <a:spLocks noGrp="1"/>
          </p:cNvSpPr>
          <p:nvPr>
            <p:ph type="title"/>
          </p:nvPr>
        </p:nvSpPr>
        <p:spPr>
          <a:xfrm>
            <a:off x="457200" y="434008"/>
            <a:ext cx="8229600" cy="11430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4400"/>
              <a:buFont typeface="Calibri"/>
              <a:buNone/>
            </a:pPr>
            <a:r>
              <a:rPr lang="en-GB" sz="7200" dirty="0"/>
              <a:t>What now?</a:t>
            </a:r>
            <a:endParaRPr sz="7200" dirty="0"/>
          </a:p>
        </p:txBody>
      </p:sp>
      <p:sp>
        <p:nvSpPr>
          <p:cNvPr id="202" name="Google Shape;202;p28"/>
          <p:cNvSpPr txBox="1">
            <a:spLocks noGrp="1"/>
          </p:cNvSpPr>
          <p:nvPr>
            <p:ph type="body" idx="1"/>
          </p:nvPr>
        </p:nvSpPr>
        <p:spPr>
          <a:xfrm>
            <a:off x="53700" y="1577008"/>
            <a:ext cx="9036600" cy="5535900"/>
          </a:xfrm>
          <a:prstGeom prst="rect">
            <a:avLst/>
          </a:prstGeom>
          <a:noFill/>
          <a:ln>
            <a:noFill/>
          </a:ln>
        </p:spPr>
        <p:txBody>
          <a:bodyPr spcFirstLastPara="1" wrap="square" lIns="91425" tIns="45700" rIns="91425" bIns="45700" anchor="t" anchorCtr="0">
            <a:noAutofit/>
          </a:bodyPr>
          <a:lstStyle/>
          <a:p>
            <a:pPr marL="457200" lvl="0" indent="-387350" algn="l" rtl="0">
              <a:lnSpc>
                <a:spcPct val="100000"/>
              </a:lnSpc>
              <a:spcBef>
                <a:spcPts val="640"/>
              </a:spcBef>
              <a:spcAft>
                <a:spcPts val="0"/>
              </a:spcAft>
              <a:buSzPts val="2500"/>
              <a:buChar char="•"/>
            </a:pPr>
            <a:r>
              <a:rPr lang="en-GB" sz="3900" dirty="0"/>
              <a:t>Read all the information in your pack with parents</a:t>
            </a:r>
            <a:r>
              <a:rPr lang="en-GB" sz="3900" b="1" dirty="0"/>
              <a:t>. </a:t>
            </a:r>
            <a:endParaRPr sz="3900" b="1" dirty="0"/>
          </a:p>
          <a:p>
            <a:pPr marL="457200" lvl="0" indent="-387350" algn="l" rtl="0">
              <a:lnSpc>
                <a:spcPct val="100000"/>
              </a:lnSpc>
              <a:spcBef>
                <a:spcPts val="0"/>
              </a:spcBef>
              <a:spcAft>
                <a:spcPts val="0"/>
              </a:spcAft>
              <a:buSzPts val="2500"/>
              <a:buChar char="•"/>
            </a:pPr>
            <a:r>
              <a:rPr lang="en-GB" sz="3900" dirty="0"/>
              <a:t>Get your parents permission to take part by completing the parental consent form deadline 3 OCT </a:t>
            </a:r>
            <a:endParaRPr sz="3900" dirty="0"/>
          </a:p>
          <a:p>
            <a:pPr marL="457200" lvl="0" indent="-387350" algn="l" rtl="0">
              <a:lnSpc>
                <a:spcPct val="100000"/>
              </a:lnSpc>
              <a:spcBef>
                <a:spcPts val="0"/>
              </a:spcBef>
              <a:spcAft>
                <a:spcPts val="0"/>
              </a:spcAft>
              <a:buSzPts val="2500"/>
              <a:buChar char="•"/>
            </a:pPr>
            <a:r>
              <a:rPr lang="en-GB" sz="3900" dirty="0"/>
              <a:t>Start looking for a placement NOW!</a:t>
            </a:r>
            <a:endParaRPr sz="3900" dirty="0"/>
          </a:p>
          <a:p>
            <a:pPr marL="457200" lvl="0" indent="-387350" algn="l" rtl="0">
              <a:lnSpc>
                <a:spcPct val="100000"/>
              </a:lnSpc>
              <a:spcBef>
                <a:spcPts val="0"/>
              </a:spcBef>
              <a:spcAft>
                <a:spcPts val="0"/>
              </a:spcAft>
              <a:buSzPts val="2500"/>
              <a:buChar char="•"/>
            </a:pPr>
            <a:r>
              <a:rPr lang="en-GB" sz="3900" dirty="0"/>
              <a:t>Ask for help if you’re struggling to find a placement or don’t know where to start.</a:t>
            </a:r>
            <a:endParaRPr sz="39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2"/>
          <p:cNvSpPr txBox="1">
            <a:spLocks noGrp="1"/>
          </p:cNvSpPr>
          <p:nvPr>
            <p:ph type="title"/>
          </p:nvPr>
        </p:nvSpPr>
        <p:spPr>
          <a:xfrm>
            <a:off x="457200" y="1063228"/>
            <a:ext cx="8229600" cy="857400"/>
          </a:xfrm>
          <a:prstGeom prst="rect">
            <a:avLst/>
          </a:prstGeom>
        </p:spPr>
        <p:txBody>
          <a:bodyPr spcFirstLastPara="1" wrap="square" lIns="91425" tIns="45700" rIns="91425" bIns="45700" anchor="ctr" anchorCtr="0">
            <a:noAutofit/>
          </a:bodyPr>
          <a:lstStyle/>
          <a:p>
            <a:endParaRPr/>
          </a:p>
        </p:txBody>
      </p:sp>
      <p:sp>
        <p:nvSpPr>
          <p:cNvPr id="163" name="Google Shape;163;p22"/>
          <p:cNvSpPr txBox="1">
            <a:spLocks noGrp="1"/>
          </p:cNvSpPr>
          <p:nvPr>
            <p:ph type="body" idx="1"/>
          </p:nvPr>
        </p:nvSpPr>
        <p:spPr>
          <a:xfrm>
            <a:off x="457200" y="2057400"/>
            <a:ext cx="8229600" cy="3394500"/>
          </a:xfrm>
          <a:prstGeom prst="rect">
            <a:avLst/>
          </a:prstGeom>
        </p:spPr>
        <p:txBody>
          <a:bodyPr spcFirstLastPara="1" wrap="square" lIns="91425" tIns="45700" rIns="91425" bIns="45700" anchor="t" anchorCtr="0">
            <a:noAutofit/>
          </a:bodyPr>
          <a:lstStyle/>
          <a:p>
            <a:pPr marL="0" indent="0">
              <a:buNone/>
            </a:pPr>
            <a:endParaRPr/>
          </a:p>
        </p:txBody>
      </p:sp>
      <p:pic>
        <p:nvPicPr>
          <p:cNvPr id="164" name="Google Shape;164;p22" descr="Watch big-name celebrities reveal memories of their work experience and find out why we believe that every young person should have a work experience story to tell. Drive change at https://www.speakersforschools.org/ #workexperienceforall" title="Work Experience for All">
            <a:hlinkClick r:id="rId3"/>
          </p:cNvPr>
          <p:cNvPicPr preferRelativeResize="0"/>
          <p:nvPr/>
        </p:nvPicPr>
        <p:blipFill>
          <a:blip r:embed="rId4">
            <a:alphaModFix/>
          </a:blip>
          <a:stretch>
            <a:fillRect/>
          </a:stretch>
        </p:blipFill>
        <p:spPr>
          <a:xfrm>
            <a:off x="0" y="857252"/>
            <a:ext cx="9144000" cy="51435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4"/>
                                        </p:tgtEl>
                                        <p:attrNameLst>
                                          <p:attrName>style.visibility</p:attrName>
                                        </p:attrNameLst>
                                      </p:cBhvr>
                                      <p:to>
                                        <p:strVal val="visible"/>
                                      </p:to>
                                    </p:set>
                                    <p:animEffect transition="in" filter="fade">
                                      <p:cBhvr>
                                        <p:cTn id="7" dur="100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496</TotalTime>
  <Words>1542</Words>
  <Application>Microsoft Office PowerPoint</Application>
  <PresentationFormat>On-screen Show (4:3)</PresentationFormat>
  <Paragraphs>193</Paragraphs>
  <Slides>21</Slides>
  <Notes>20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Work Experience Week 5-9 July 2027</vt:lpstr>
      <vt:lpstr>Benefits</vt:lpstr>
      <vt:lpstr>Purpose</vt:lpstr>
      <vt:lpstr>Key details</vt:lpstr>
      <vt:lpstr>PowerPoint Presentation</vt:lpstr>
      <vt:lpstr>First step</vt:lpstr>
      <vt:lpstr>PowerPoint Presentation</vt:lpstr>
      <vt:lpstr>Why is it so hard to find a placement??</vt:lpstr>
      <vt:lpstr>What’s the answer?</vt:lpstr>
      <vt:lpstr>What’s the answer?</vt:lpstr>
      <vt:lpstr>PowerPoint Presentation</vt:lpstr>
      <vt:lpstr>PowerPoint Presentation</vt:lpstr>
      <vt:lpstr>PowerPoint Presentation</vt:lpstr>
      <vt:lpstr>Your network of family and friends</vt:lpstr>
      <vt:lpstr>Previous employers that have offered Work Experience</vt:lpstr>
      <vt:lpstr>Contacting the employer</vt:lpstr>
      <vt:lpstr>3 Top Tips</vt:lpstr>
      <vt:lpstr>3 Top Tips</vt:lpstr>
      <vt:lpstr>3. Deadlines</vt:lpstr>
      <vt:lpstr>What now?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and Safety</dc:title>
  <dc:creator>K Hodson</dc:creator>
  <cp:lastModifiedBy>L Grenaghan</cp:lastModifiedBy>
  <cp:revision>47</cp:revision>
  <dcterms:created xsi:type="dcterms:W3CDTF">2023-08-31T18:03:04Z</dcterms:created>
  <dcterms:modified xsi:type="dcterms:W3CDTF">2026-11-02T10:28:48Z</dcterms:modified>
</cp:coreProperties>
</file>